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0"/>
  </p:notesMasterIdLst>
  <p:sldIdLst>
    <p:sldId id="256" r:id="rId3"/>
    <p:sldId id="257" r:id="rId4"/>
    <p:sldId id="269" r:id="rId5"/>
    <p:sldId id="258" r:id="rId6"/>
    <p:sldId id="623" r:id="rId7"/>
    <p:sldId id="624" r:id="rId8"/>
    <p:sldId id="645" r:id="rId9"/>
    <p:sldId id="646" r:id="rId10"/>
    <p:sldId id="647" r:id="rId11"/>
    <p:sldId id="654" r:id="rId12"/>
    <p:sldId id="655" r:id="rId13"/>
    <p:sldId id="648" r:id="rId14"/>
    <p:sldId id="649" r:id="rId15"/>
    <p:sldId id="650" r:id="rId16"/>
    <p:sldId id="651" r:id="rId17"/>
    <p:sldId id="652" r:id="rId18"/>
    <p:sldId id="653" r:id="rId19"/>
    <p:sldId id="259" r:id="rId20"/>
    <p:sldId id="260" r:id="rId21"/>
    <p:sldId id="261" r:id="rId22"/>
    <p:sldId id="262" r:id="rId23"/>
    <p:sldId id="263" r:id="rId24"/>
    <p:sldId id="264" r:id="rId25"/>
    <p:sldId id="265" r:id="rId26"/>
    <p:sldId id="266" r:id="rId27"/>
    <p:sldId id="267" r:id="rId28"/>
    <p:sldId id="26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6" autoAdjust="0"/>
    <p:restoredTop sz="94660"/>
  </p:normalViewPr>
  <p:slideViewPr>
    <p:cSldViewPr snapToGrid="0">
      <p:cViewPr varScale="1">
        <p:scale>
          <a:sx n="90" d="100"/>
          <a:sy n="90" d="100"/>
        </p:scale>
        <p:origin x="84" y="3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727449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QuickStarter has created an outline to help you get started on your presentation. Some slides include information here in the notes to provide additional topics for you to research.</a:t>
            </a:r>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72744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Paleolithic (2.5 Ma – 10 ka)</a:t>
            </a:r>
          </a:p>
          <a:p>
            <a:pPr marL="171450" indent="-171450">
              <a:buFont typeface="Arial" panose="020B0604020202020204" pitchFamily="34" charset="0"/>
              <a:buChar char="•"/>
            </a:pPr>
            <a:r>
              <a:rPr lang="en-US" dirty="0"/>
              <a:t>Neolithic through classical antiquity (10 ka – 300 CE)</a:t>
            </a:r>
          </a:p>
          <a:p>
            <a:pPr marL="171450" indent="-171450">
              <a:buFont typeface="Arial" panose="020B0604020202020204" pitchFamily="34" charset="0"/>
              <a:buChar char="•"/>
            </a:pPr>
            <a:r>
              <a:rPr lang="en-US" dirty="0"/>
              <a:t>Medieval and modern history (300 CE – present)</a:t>
            </a:r>
          </a:p>
        </p:txBody>
      </p:sp>
      <p:sp>
        <p:nvSpPr>
          <p:cNvPr id="4" name="Slide Number Placeholder 3"/>
          <p:cNvSpPr>
            <a:spLocks noGrp="1"/>
          </p:cNvSpPr>
          <p:nvPr>
            <p:ph type="sldNum" sz="quarter" idx="10"/>
          </p:nvPr>
        </p:nvSpPr>
        <p:spPr/>
        <p:txBody>
          <a:bodyPr/>
          <a:lstStyle/>
          <a:p>
            <a:fld id="{E0746DE6-3336-457D-A091-FA20AC1C536E}" type="slidenum">
              <a:rPr lang="en-US" smtClean="0"/>
              <a:t>21</a:t>
            </a:fld>
            <a:endParaRPr lang="en-US"/>
          </a:p>
        </p:txBody>
      </p:sp>
    </p:spTree>
    <p:extLst>
      <p:ext uri="{BB962C8B-B14F-4D97-AF65-F5344CB8AC3E}">
        <p14:creationId xmlns:p14="http://schemas.microsoft.com/office/powerpoint/2010/main" val="119121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Technicism</a:t>
            </a:r>
          </a:p>
          <a:p>
            <a:pPr marL="171450" indent="-171450">
              <a:buFont typeface="Arial" panose="020B0604020202020204" pitchFamily="34" charset="0"/>
              <a:buChar char="•"/>
            </a:pPr>
            <a:r>
              <a:rPr lang="en-US" dirty="0"/>
              <a:t>Optimism</a:t>
            </a:r>
          </a:p>
          <a:p>
            <a:pPr marL="171450" indent="-171450">
              <a:buFont typeface="Arial" panose="020B0604020202020204" pitchFamily="34" charset="0"/>
              <a:buChar char="•"/>
            </a:pPr>
            <a:r>
              <a:rPr lang="en-US" dirty="0"/>
              <a:t>Skepticism and critics</a:t>
            </a:r>
          </a:p>
          <a:p>
            <a:pPr marL="171450" indent="-171450">
              <a:buFont typeface="Arial" panose="020B0604020202020204" pitchFamily="34" charset="0"/>
              <a:buChar char="•"/>
            </a:pPr>
            <a:r>
              <a:rPr lang="en-US" dirty="0"/>
              <a:t>Appropriate technology</a:t>
            </a:r>
          </a:p>
          <a:p>
            <a:pPr marL="171450" indent="-171450">
              <a:buFont typeface="Arial" panose="020B0604020202020204" pitchFamily="34" charset="0"/>
              <a:buChar char="•"/>
            </a:pPr>
            <a:r>
              <a:rPr lang="en-US" dirty="0"/>
              <a:t>Optimism and skepticism in the 21st century</a:t>
            </a:r>
          </a:p>
          <a:p>
            <a:pPr marL="171450" indent="-171450">
              <a:buFont typeface="Arial" panose="020B0604020202020204" pitchFamily="34" charset="0"/>
              <a:buChar char="•"/>
            </a:pPr>
            <a:r>
              <a:rPr lang="en-US" dirty="0"/>
              <a:t>Complex technological systems</a:t>
            </a:r>
          </a:p>
        </p:txBody>
      </p:sp>
      <p:sp>
        <p:nvSpPr>
          <p:cNvPr id="4" name="Slide Number Placeholder 3"/>
          <p:cNvSpPr>
            <a:spLocks noGrp="1"/>
          </p:cNvSpPr>
          <p:nvPr>
            <p:ph type="sldNum" sz="quarter" idx="10"/>
          </p:nvPr>
        </p:nvSpPr>
        <p:spPr/>
        <p:txBody>
          <a:bodyPr/>
          <a:lstStyle/>
          <a:p>
            <a:fld id="{E0746DE6-3336-457D-A091-FA20AC1C536E}" type="slidenum">
              <a:rPr lang="en-US" smtClean="0"/>
              <a:t>22</a:t>
            </a:fld>
            <a:endParaRPr lang="en-US"/>
          </a:p>
        </p:txBody>
      </p:sp>
    </p:spTree>
    <p:extLst>
      <p:ext uri="{BB962C8B-B14F-4D97-AF65-F5344CB8AC3E}">
        <p14:creationId xmlns:p14="http://schemas.microsoft.com/office/powerpoint/2010/main" val="1259002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Quotes by Technology:</a:t>
            </a:r>
          </a:p>
          <a:p>
            <a:pPr marL="171450" indent="-171450">
              <a:buFont typeface="Arial" panose="020B0604020202020204" pitchFamily="34" charset="0"/>
              <a:buChar char="•"/>
            </a:pPr>
            <a:r>
              <a:rPr lang="en-US" dirty="0"/>
              <a:t>"I was the principal negotiator for the Department of Defense, when I was secretary of the Navy, on the issue of Toshiba technology concerns with American submarines."</a:t>
            </a:r>
          </a:p>
          <a:p>
            <a:pPr marL="171450" indent="-171450">
              <a:buFont typeface="Arial" panose="020B0604020202020204" pitchFamily="34" charset="0"/>
              <a:buChar char="•"/>
            </a:pPr>
            <a:r>
              <a:rPr lang="en-US" dirty="0"/>
              <a:t>"Television has changed the American child from an irresistable force to an immovable object."</a:t>
            </a:r>
          </a:p>
          <a:p>
            <a:pPr marL="171450" indent="-171450">
              <a:buFont typeface="Arial" panose="020B0604020202020204" pitchFamily="34" charset="0"/>
              <a:buChar char="•"/>
            </a:pPr>
            <a:r>
              <a:rPr lang="en-US" dirty="0"/>
              <a:t>"Everyone has a right to a university degree in America, even if it's in Hamburger Technology."</a:t>
            </a:r>
          </a:p>
          <a:p>
            <a:pPr marL="171450" indent="-171450">
              <a:buFont typeface="Arial" panose="020B0604020202020204" pitchFamily="34" charset="0"/>
              <a:buChar char="•"/>
            </a:pPr>
            <a:r>
              <a:rPr lang="en-US" dirty="0"/>
              <a:t>"The music and movie business has been consistently wrong in its claims that new platforms and channels would be the end of its businesses. In each case, the new technology produced a new market far larger than the impact it had on the existing market."</a:t>
            </a:r>
          </a:p>
          <a:p>
            <a:pPr marL="171450" indent="-171450">
              <a:buFont typeface="Arial" panose="020B0604020202020204" pitchFamily="34" charset="0"/>
              <a:buChar char="•"/>
            </a:pPr>
            <a:r>
              <a:rPr lang="en-US" dirty="0"/>
              <a:t>"The federal government... knows how to put a missile in someone's room half way around the world with technology. Why don't we use some of that technology to save some lives here in America?"</a:t>
            </a:r>
          </a:p>
          <a:p>
            <a:pPr marL="171450" indent="-171450">
              <a:buFont typeface="Arial" panose="020B0604020202020204" pitchFamily="34" charset="0"/>
              <a:buChar char="•"/>
            </a:pPr>
            <a:r>
              <a:rPr lang="en-US" dirty="0"/>
              <a:t>"If your strategy calls for you to be in America, then you will go into America. If your strategy calls for you to be in M&amp;A, then you'll do an acquisition. You usually acquire a company to acquire technology, geographic advantage, etc. Similarly, geographic expansion is very much like M&amp;A. It's done to advance a strategy."</a:t>
            </a:r>
          </a:p>
          <a:p>
            <a:pPr marL="171450" indent="-171450">
              <a:buFont typeface="Arial" panose="020B0604020202020204" pitchFamily="34" charset="0"/>
              <a:buChar char="•"/>
            </a:pPr>
            <a:r>
              <a:rPr lang="en-US" dirty="0"/>
              <a:t>"Making duplicate copies and computer printouts of things no one wanted even one of in the first place is giving America a new sense of purpose."</a:t>
            </a:r>
          </a:p>
          <a:p>
            <a:pPr marL="171450" indent="-171450">
              <a:buFont typeface="Arial" panose="020B0604020202020204" pitchFamily="34" charset="0"/>
              <a:buChar char="•"/>
            </a:pPr>
            <a:r>
              <a:rPr lang="en-US" dirty="0"/>
              <a:t>"I think we should be very worried because, with technology, Boko Haram and other terrorists have become very mobile in all continents, not only in Africa but also in Europe, America, and Asia."</a:t>
            </a:r>
          </a:p>
          <a:p>
            <a:pPr marL="171450" indent="-171450">
              <a:buFont typeface="Arial" panose="020B0604020202020204" pitchFamily="34" charset="0"/>
              <a:buChar char="•"/>
            </a:pPr>
            <a:r>
              <a:rPr lang="en-US" dirty="0"/>
              <a:t>"Once archaeologists have shown possible 'new' ancient features, they can import the data into their iPads and take it to the field to do survey or excavation work. Technology doesn't mean we aren't digging in the dirt anymore - it's just that we know better where to dig."</a:t>
            </a:r>
          </a:p>
          <a:p>
            <a:pPr marL="171450" indent="-171450">
              <a:buFont typeface="Arial" panose="020B0604020202020204" pitchFamily="34" charset="0"/>
              <a:buChar char="•"/>
            </a:pPr>
            <a:r>
              <a:rPr lang="en-US" dirty="0"/>
              <a:t>"In the technology world, you have to execute fast or you're out of business."</a:t>
            </a:r>
          </a:p>
        </p:txBody>
      </p:sp>
      <p:sp>
        <p:nvSpPr>
          <p:cNvPr id="4" name="Slide Number Placeholder 3"/>
          <p:cNvSpPr>
            <a:spLocks noGrp="1"/>
          </p:cNvSpPr>
          <p:nvPr>
            <p:ph type="sldNum" sz="quarter" idx="10"/>
          </p:nvPr>
        </p:nvSpPr>
        <p:spPr/>
        <p:txBody>
          <a:bodyPr/>
          <a:lstStyle/>
          <a:p>
            <a:fld id="{E0746DE6-3336-457D-A091-FA20AC1C536E}" type="slidenum">
              <a:rPr lang="en-US" smtClean="0"/>
              <a:t>26</a:t>
            </a:fld>
            <a:endParaRPr lang="en-US"/>
          </a:p>
        </p:txBody>
      </p:sp>
    </p:spTree>
    <p:extLst>
      <p:ext uri="{BB962C8B-B14F-4D97-AF65-F5344CB8AC3E}">
        <p14:creationId xmlns:p14="http://schemas.microsoft.com/office/powerpoint/2010/main" val="533086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30F87932-8FF0-4DF1-A776-9A3CE37618A7}"/>
              </a:ext>
            </a:extLst>
          </p:cNvPr>
          <p:cNvSpPr>
            <a:spLocks noGrp="1"/>
          </p:cNvSpPr>
          <p:nvPr>
            <p:ph type="dt" sz="half" idx="10"/>
          </p:nvPr>
        </p:nvSpPr>
        <p:spPr/>
        <p:txBody>
          <a:bodyPr/>
          <a:lstStyle/>
          <a:p>
            <a:fld id="{5D6495F3-B757-4FAF-98AA-EDA7D1485485}" type="datetimeFigureOut">
              <a:rPr lang="en-US" smtClean="0"/>
              <a:t>1/13/2020</a:t>
            </a:fld>
            <a:endParaRPr lang="en-US"/>
          </a:p>
        </p:txBody>
      </p:sp>
      <p:sp>
        <p:nvSpPr>
          <p:cNvPr id="5" name="Footer Placeholder 4">
            <a:extLst>
              <a:ext uri="{FF2B5EF4-FFF2-40B4-BE49-F238E27FC236}">
                <a16:creationId xmlns:a16="http://schemas.microsoft.com/office/drawing/2014/main" xmlns=""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45690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436EC56-7DCF-400D-A871-C26291EB10AD}"/>
              </a:ext>
            </a:extLst>
          </p:cNvPr>
          <p:cNvSpPr>
            <a:spLocks noGrp="1"/>
          </p:cNvSpPr>
          <p:nvPr>
            <p:ph type="dt" sz="half" idx="10"/>
          </p:nvPr>
        </p:nvSpPr>
        <p:spPr/>
        <p:txBody>
          <a:bodyPr/>
          <a:lstStyle/>
          <a:p>
            <a:fld id="{5D6495F3-B757-4FAF-98AA-EDA7D1485485}" type="datetimeFigureOut">
              <a:rPr lang="en-US" smtClean="0"/>
              <a:t>1/13/2020</a:t>
            </a:fld>
            <a:endParaRPr lang="en-US"/>
          </a:p>
        </p:txBody>
      </p:sp>
      <p:sp>
        <p:nvSpPr>
          <p:cNvPr id="5" name="Footer Placeholder 4">
            <a:extLst>
              <a:ext uri="{FF2B5EF4-FFF2-40B4-BE49-F238E27FC236}">
                <a16:creationId xmlns:a16="http://schemas.microsoft.com/office/drawing/2014/main" xmlns=""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8731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14DD33D-563C-4B8C-B8C1-625FF5C5B85D}"/>
              </a:ext>
            </a:extLst>
          </p:cNvPr>
          <p:cNvSpPr>
            <a:spLocks noGrp="1"/>
          </p:cNvSpPr>
          <p:nvPr>
            <p:ph type="dt" sz="half" idx="10"/>
          </p:nvPr>
        </p:nvSpPr>
        <p:spPr/>
        <p:txBody>
          <a:bodyPr/>
          <a:lstStyle/>
          <a:p>
            <a:fld id="{5D6495F3-B757-4FAF-98AA-EDA7D1485485}" type="datetimeFigureOut">
              <a:rPr lang="en-US" smtClean="0"/>
              <a:t>1/13/2020</a:t>
            </a:fld>
            <a:endParaRPr lang="en-US"/>
          </a:p>
        </p:txBody>
      </p:sp>
      <p:sp>
        <p:nvSpPr>
          <p:cNvPr id="5" name="Footer Placeholder 4">
            <a:extLst>
              <a:ext uri="{FF2B5EF4-FFF2-40B4-BE49-F238E27FC236}">
                <a16:creationId xmlns:a16="http://schemas.microsoft.com/office/drawing/2014/main" xmlns=""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454621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able">
    <p:bg>
      <p:bgPr>
        <a:solidFill>
          <a:srgbClr val="FFFFFF"/>
        </a:solidFill>
        <a:effectLst/>
      </p:bgPr>
    </p:bg>
    <p:spTree>
      <p:nvGrpSpPr>
        <p:cNvPr id="1" name=""/>
        <p:cNvGrpSpPr/>
        <p:nvPr/>
      </p:nvGrpSpPr>
      <p:grpSpPr>
        <a:xfrm>
          <a:off x="0" y="0"/>
          <a:ext cx="0" cy="0"/>
          <a:chOff x="0" y="0"/>
          <a:chExt cx="0" cy="0"/>
        </a:xfrm>
      </p:grpSpPr>
      <p:sp>
        <p:nvSpPr>
          <p:cNvPr id="363" name="Shape 363"/>
          <p:cNvSpPr>
            <a:spLocks noGrp="1"/>
          </p:cNvSpPr>
          <p:nvPr>
            <p:ph type="title"/>
          </p:nvPr>
        </p:nvSpPr>
        <p:spPr>
          <a:xfrm>
            <a:off x="368301" y="0"/>
            <a:ext cx="9046633" cy="1340768"/>
          </a:xfrm>
          <a:prstGeom prst="rect">
            <a:avLst/>
          </a:prstGeom>
        </p:spPr>
        <p:txBody>
          <a:bodyPr lIns="0" tIns="0" rIns="0" bIns="0" anchor="b"/>
          <a:lstStyle>
            <a:lvl1pPr algn="l">
              <a:lnSpc>
                <a:spcPct val="95000"/>
              </a:lnSpc>
              <a:defRPr sz="3200" b="1">
                <a:solidFill>
                  <a:srgbClr val="FF9900"/>
                </a:solidFill>
                <a:latin typeface="+mn-lt"/>
                <a:ea typeface="+mn-ea"/>
                <a:cs typeface="+mn-cs"/>
                <a:sym typeface="Arial"/>
              </a:defRPr>
            </a:lvl1pPr>
          </a:lstStyle>
          <a:p>
            <a:r>
              <a:t>Title Text</a:t>
            </a:r>
          </a:p>
        </p:txBody>
      </p:sp>
      <p:sp>
        <p:nvSpPr>
          <p:cNvPr id="364" name="Shape 364"/>
          <p:cNvSpPr>
            <a:spLocks noGrp="1"/>
          </p:cNvSpPr>
          <p:nvPr>
            <p:ph type="sldNum" sz="quarter" idx="2"/>
          </p:nvPr>
        </p:nvSpPr>
        <p:spPr>
          <a:xfrm>
            <a:off x="11487185" y="6557354"/>
            <a:ext cx="323819" cy="224446"/>
          </a:xfrm>
          <a:prstGeom prst="rect">
            <a:avLst/>
          </a:prstGeom>
        </p:spPr>
        <p:txBody>
          <a:bodyPr lIns="44450" tIns="44450" rIns="44450" bIns="44450" anchor="b"/>
          <a:lstStyle>
            <a:lvl1pPr>
              <a:defRPr sz="1000">
                <a:solidFill>
                  <a:srgbClr val="000000"/>
                </a:solidFill>
              </a:defRPr>
            </a:lvl1pPr>
          </a:lstStyle>
          <a:p>
            <a:fld id="{86CB4B4D-7CA3-9044-876B-883B54F8677D}" type="slidenum">
              <a:t>‹#›</a:t>
            </a:fld>
            <a:endParaRPr dirty="0"/>
          </a:p>
        </p:txBody>
      </p:sp>
    </p:spTree>
    <p:extLst>
      <p:ext uri="{BB962C8B-B14F-4D97-AF65-F5344CB8AC3E}">
        <p14:creationId xmlns:p14="http://schemas.microsoft.com/office/powerpoint/2010/main" val="818326604"/>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4260" y="462455"/>
            <a:ext cx="10515600" cy="822263"/>
          </a:xfrm>
        </p:spPr>
        <p:txBody>
          <a:bodyPr>
            <a:normAutofit/>
          </a:bodyPr>
          <a:lstStyle>
            <a:lvl1pPr>
              <a:defRPr sz="3600">
                <a:solidFill>
                  <a:srgbClr val="D24726"/>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838200" y="1625936"/>
            <a:ext cx="10515600" cy="4351338"/>
          </a:xfrm>
        </p:spPr>
        <p:txBody>
          <a:bodyPr/>
          <a:lstStyle>
            <a:lvl1pPr>
              <a:defRPr sz="1400" baseline="0">
                <a:solidFill>
                  <a:srgbClr val="595959"/>
                </a:solidFill>
                <a:latin typeface="Segoe UI Semilight" panose="020B0402040204020203" pitchFamily="34" charset="0"/>
                <a:cs typeface="Segoe UI Semilight" panose="020B0402040204020203" pitchFamily="34" charset="0"/>
              </a:defRPr>
            </a:lvl1pPr>
            <a:lvl2pPr>
              <a:defRPr sz="1200" baseline="0">
                <a:solidFill>
                  <a:srgbClr val="595959"/>
                </a:solidFill>
                <a:latin typeface="Segoe UI Semilight" panose="020B0402040204020203" pitchFamily="34" charset="0"/>
                <a:cs typeface="Segoe UI Semilight" panose="020B0402040204020203" pitchFamily="34" charset="0"/>
              </a:defRPr>
            </a:lvl2pPr>
            <a:lvl3pPr>
              <a:defRPr sz="1200" baseline="0">
                <a:solidFill>
                  <a:srgbClr val="595959"/>
                </a:solidFill>
                <a:latin typeface="Segoe UI Semilight" panose="020B0402040204020203" pitchFamily="34" charset="0"/>
                <a:cs typeface="Segoe UI Semilight" panose="020B0402040204020203" pitchFamily="34" charset="0"/>
              </a:defRPr>
            </a:lvl3pPr>
            <a:lvl4pPr>
              <a:defRPr sz="1200" baseline="0">
                <a:solidFill>
                  <a:srgbClr val="595959"/>
                </a:solidFill>
                <a:latin typeface="Segoe UI Semilight" panose="020B0402040204020203" pitchFamily="34" charset="0"/>
                <a:cs typeface="Segoe UI Semilight" panose="020B0402040204020203" pitchFamily="34" charset="0"/>
              </a:defRPr>
            </a:lvl4pPr>
            <a:lvl5pPr>
              <a:defRPr sz="1200" baseline="0">
                <a:solidFill>
                  <a:srgbClr val="595959"/>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52CD92-9D15-43B4-8516-073FCDAC90D4}"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cxnSp>
        <p:nvCxnSpPr>
          <p:cNvPr id="7" name="Straight Connector 6"/>
          <p:cNvCxnSpPr/>
          <p:nvPr userDrawn="1"/>
        </p:nvCxnSpPr>
        <p:spPr>
          <a:xfrm>
            <a:off x="952500" y="1284718"/>
            <a:ext cx="1036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52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5CD83D3-86C4-482F-A2DC-B4C55DBF3F7A}"/>
              </a:ext>
            </a:extLst>
          </p:cNvPr>
          <p:cNvSpPr>
            <a:spLocks noGrp="1"/>
          </p:cNvSpPr>
          <p:nvPr>
            <p:ph type="dt" sz="half" idx="10"/>
          </p:nvPr>
        </p:nvSpPr>
        <p:spPr/>
        <p:txBody>
          <a:bodyPr/>
          <a:lstStyle/>
          <a:p>
            <a:fld id="{5D6495F3-B757-4FAF-98AA-EDA7D1485485}" type="datetimeFigureOut">
              <a:rPr lang="en-US" smtClean="0"/>
              <a:t>1/13/2020</a:t>
            </a:fld>
            <a:endParaRPr lang="en-US"/>
          </a:p>
        </p:txBody>
      </p:sp>
      <p:sp>
        <p:nvSpPr>
          <p:cNvPr id="5" name="Footer Placeholder 4">
            <a:extLst>
              <a:ext uri="{FF2B5EF4-FFF2-40B4-BE49-F238E27FC236}">
                <a16:creationId xmlns:a16="http://schemas.microsoft.com/office/drawing/2014/main" xmlns=""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27576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196233C-6806-4593-91C0-CF4ECD84A601}"/>
              </a:ext>
            </a:extLst>
          </p:cNvPr>
          <p:cNvSpPr>
            <a:spLocks noGrp="1"/>
          </p:cNvSpPr>
          <p:nvPr>
            <p:ph type="dt" sz="half" idx="10"/>
          </p:nvPr>
        </p:nvSpPr>
        <p:spPr/>
        <p:txBody>
          <a:bodyPr/>
          <a:lstStyle/>
          <a:p>
            <a:fld id="{5D6495F3-B757-4FAF-98AA-EDA7D1485485}" type="datetimeFigureOut">
              <a:rPr lang="en-US" smtClean="0"/>
              <a:t>1/13/2020</a:t>
            </a:fld>
            <a:endParaRPr lang="en-US"/>
          </a:p>
        </p:txBody>
      </p:sp>
      <p:sp>
        <p:nvSpPr>
          <p:cNvPr id="5" name="Footer Placeholder 4">
            <a:extLst>
              <a:ext uri="{FF2B5EF4-FFF2-40B4-BE49-F238E27FC236}">
                <a16:creationId xmlns:a16="http://schemas.microsoft.com/office/drawing/2014/main" xmlns=""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63932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850FA9B4-D282-452F-B78A-FF5873ACF45A}"/>
              </a:ext>
            </a:extLst>
          </p:cNvPr>
          <p:cNvSpPr>
            <a:spLocks noGrp="1"/>
          </p:cNvSpPr>
          <p:nvPr>
            <p:ph type="dt" sz="half" idx="10"/>
          </p:nvPr>
        </p:nvSpPr>
        <p:spPr/>
        <p:txBody>
          <a:bodyPr/>
          <a:lstStyle/>
          <a:p>
            <a:fld id="{5D6495F3-B757-4FAF-98AA-EDA7D1485485}" type="datetimeFigureOut">
              <a:rPr lang="en-US" smtClean="0"/>
              <a:t>1/13/2020</a:t>
            </a:fld>
            <a:endParaRPr lang="en-US"/>
          </a:p>
        </p:txBody>
      </p:sp>
      <p:sp>
        <p:nvSpPr>
          <p:cNvPr id="6" name="Footer Placeholder 5">
            <a:extLst>
              <a:ext uri="{FF2B5EF4-FFF2-40B4-BE49-F238E27FC236}">
                <a16:creationId xmlns:a16="http://schemas.microsoft.com/office/drawing/2014/main" xmlns=""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0815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837DDCB-69F8-49FA-A111-C8AB271389E7}"/>
              </a:ext>
            </a:extLst>
          </p:cNvPr>
          <p:cNvSpPr>
            <a:spLocks noGrp="1"/>
          </p:cNvSpPr>
          <p:nvPr>
            <p:ph type="dt" sz="half" idx="10"/>
          </p:nvPr>
        </p:nvSpPr>
        <p:spPr/>
        <p:txBody>
          <a:bodyPr/>
          <a:lstStyle/>
          <a:p>
            <a:fld id="{5D6495F3-B757-4FAF-98AA-EDA7D1485485}" type="datetimeFigureOut">
              <a:rPr lang="en-US" smtClean="0"/>
              <a:t>1/13/2020</a:t>
            </a:fld>
            <a:endParaRPr lang="en-US"/>
          </a:p>
        </p:txBody>
      </p:sp>
      <p:sp>
        <p:nvSpPr>
          <p:cNvPr id="8" name="Footer Placeholder 7">
            <a:extLst>
              <a:ext uri="{FF2B5EF4-FFF2-40B4-BE49-F238E27FC236}">
                <a16:creationId xmlns:a16="http://schemas.microsoft.com/office/drawing/2014/main" xmlns=""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8941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A0909660-3861-4545-BF68-9ED039B5D0F0}"/>
              </a:ext>
            </a:extLst>
          </p:cNvPr>
          <p:cNvSpPr>
            <a:spLocks noGrp="1"/>
          </p:cNvSpPr>
          <p:nvPr>
            <p:ph type="dt" sz="half" idx="10"/>
          </p:nvPr>
        </p:nvSpPr>
        <p:spPr/>
        <p:txBody>
          <a:bodyPr/>
          <a:lstStyle/>
          <a:p>
            <a:fld id="{5D6495F3-B757-4FAF-98AA-EDA7D1485485}" type="datetimeFigureOut">
              <a:rPr lang="en-US" smtClean="0"/>
              <a:t>1/13/2020</a:t>
            </a:fld>
            <a:endParaRPr lang="en-US"/>
          </a:p>
        </p:txBody>
      </p:sp>
      <p:sp>
        <p:nvSpPr>
          <p:cNvPr id="4" name="Footer Placeholder 3">
            <a:extLst>
              <a:ext uri="{FF2B5EF4-FFF2-40B4-BE49-F238E27FC236}">
                <a16:creationId xmlns:a16="http://schemas.microsoft.com/office/drawing/2014/main" xmlns=""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14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7F98E25-CF37-4F73-9E22-210238167867}"/>
              </a:ext>
            </a:extLst>
          </p:cNvPr>
          <p:cNvSpPr>
            <a:spLocks noGrp="1"/>
          </p:cNvSpPr>
          <p:nvPr>
            <p:ph type="dt" sz="half" idx="10"/>
          </p:nvPr>
        </p:nvSpPr>
        <p:spPr/>
        <p:txBody>
          <a:bodyPr/>
          <a:lstStyle/>
          <a:p>
            <a:fld id="{5D6495F3-B757-4FAF-98AA-EDA7D1485485}" type="datetimeFigureOut">
              <a:rPr lang="en-US" smtClean="0"/>
              <a:t>1/13/2020</a:t>
            </a:fld>
            <a:endParaRPr lang="en-US"/>
          </a:p>
        </p:txBody>
      </p:sp>
      <p:sp>
        <p:nvSpPr>
          <p:cNvPr id="3" name="Footer Placeholder 2">
            <a:extLst>
              <a:ext uri="{FF2B5EF4-FFF2-40B4-BE49-F238E27FC236}">
                <a16:creationId xmlns:a16="http://schemas.microsoft.com/office/drawing/2014/main" xmlns=""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978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530D413-9505-4ED8-BFF1-5141BE9EE3C4}"/>
              </a:ext>
            </a:extLst>
          </p:cNvPr>
          <p:cNvSpPr>
            <a:spLocks noGrp="1"/>
          </p:cNvSpPr>
          <p:nvPr>
            <p:ph type="dt" sz="half" idx="10"/>
          </p:nvPr>
        </p:nvSpPr>
        <p:spPr/>
        <p:txBody>
          <a:bodyPr/>
          <a:lstStyle/>
          <a:p>
            <a:fld id="{5D6495F3-B757-4FAF-98AA-EDA7D1485485}" type="datetimeFigureOut">
              <a:rPr lang="en-US" smtClean="0"/>
              <a:t>1/13/2020</a:t>
            </a:fld>
            <a:endParaRPr lang="en-US"/>
          </a:p>
        </p:txBody>
      </p:sp>
      <p:sp>
        <p:nvSpPr>
          <p:cNvPr id="6" name="Footer Placeholder 5">
            <a:extLst>
              <a:ext uri="{FF2B5EF4-FFF2-40B4-BE49-F238E27FC236}">
                <a16:creationId xmlns:a16="http://schemas.microsoft.com/office/drawing/2014/main" xmlns=""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5406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xmlns=""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2501218-FFD7-4F25-B220-F5DE5F70693C}"/>
              </a:ext>
            </a:extLst>
          </p:cNvPr>
          <p:cNvSpPr>
            <a:spLocks noGrp="1"/>
          </p:cNvSpPr>
          <p:nvPr>
            <p:ph type="dt" sz="half" idx="10"/>
          </p:nvPr>
        </p:nvSpPr>
        <p:spPr/>
        <p:txBody>
          <a:bodyPr/>
          <a:lstStyle/>
          <a:p>
            <a:fld id="{5D6495F3-B757-4FAF-98AA-EDA7D1485485}" type="datetimeFigureOut">
              <a:rPr lang="en-US" smtClean="0"/>
              <a:t>1/13/2020</a:t>
            </a:fld>
            <a:endParaRPr lang="en-US"/>
          </a:p>
        </p:txBody>
      </p:sp>
      <p:sp>
        <p:nvSpPr>
          <p:cNvPr id="6" name="Footer Placeholder 5">
            <a:extLst>
              <a:ext uri="{FF2B5EF4-FFF2-40B4-BE49-F238E27FC236}">
                <a16:creationId xmlns:a16="http://schemas.microsoft.com/office/drawing/2014/main" xmlns=""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6447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1/13/2020</a:t>
            </a:fld>
            <a:endParaRPr lang="en-US"/>
          </a:p>
        </p:txBody>
      </p:sp>
      <p:sp>
        <p:nvSpPr>
          <p:cNvPr id="5" name="Footer Placeholder 4">
            <a:extLst>
              <a:ext uri="{FF2B5EF4-FFF2-40B4-BE49-F238E27FC236}">
                <a16:creationId xmlns:a16="http://schemas.microsoft.com/office/drawing/2014/main" xmlns=""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Tree>
    <p:extLst>
      <p:ext uri="{BB962C8B-B14F-4D97-AF65-F5344CB8AC3E}">
        <p14:creationId xmlns:p14="http://schemas.microsoft.com/office/powerpoint/2010/main" val="230928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52CD92-9D15-43B4-8516-073FCDAC90D4}" type="datetimeFigureOut">
              <a:rPr lang="en-US" smtClean="0"/>
              <a:t>1/13/2020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E1560-7126-406C-A531-3A398E8D0EEA}" type="slidenum">
              <a:rPr lang="en-US" smtClean="0"/>
              <a:t>‹#›</a:t>
            </a:fld>
            <a:endParaRPr lang="en-US"/>
          </a:p>
        </p:txBody>
      </p:sp>
    </p:spTree>
    <p:extLst>
      <p:ext uri="{BB962C8B-B14F-4D97-AF65-F5344CB8AC3E}">
        <p14:creationId xmlns:p14="http://schemas.microsoft.com/office/powerpoint/2010/main" val="3184122265"/>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jpeg"/><Relationship Id="rId12" Type="http://schemas.openxmlformats.org/officeDocument/2006/relationships/image" Target="../media/image24.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2.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50.jpeg"/><Relationship Id="rId3" Type="http://schemas.openxmlformats.org/officeDocument/2006/relationships/image" Target="../media/image40.jpeg"/><Relationship Id="rId7" Type="http://schemas.openxmlformats.org/officeDocument/2006/relationships/image" Target="../media/image44.jpeg"/><Relationship Id="rId12" Type="http://schemas.openxmlformats.org/officeDocument/2006/relationships/image" Target="../media/image49.jpeg"/><Relationship Id="rId2" Type="http://schemas.openxmlformats.org/officeDocument/2006/relationships/image" Target="../media/image39.jpeg"/><Relationship Id="rId1" Type="http://schemas.openxmlformats.org/officeDocument/2006/relationships/slideLayout" Target="../slideLayouts/slideLayout12.xml"/><Relationship Id="rId6" Type="http://schemas.openxmlformats.org/officeDocument/2006/relationships/image" Target="../media/image43.jpeg"/><Relationship Id="rId11" Type="http://schemas.openxmlformats.org/officeDocument/2006/relationships/image" Target="../media/image48.jpeg"/><Relationship Id="rId5" Type="http://schemas.openxmlformats.org/officeDocument/2006/relationships/image" Target="../media/image42.jpeg"/><Relationship Id="rId15" Type="http://schemas.openxmlformats.org/officeDocument/2006/relationships/image" Target="../media/image52.jpeg"/><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jpeg"/><Relationship Id="rId14" Type="http://schemas.openxmlformats.org/officeDocument/2006/relationships/image" Target="../media/image5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commons.wikimedia.org/wiki/File:C4004_(Intel).jpg" TargetMode="External"/><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commons.wikimedia.org/wiki/File:Zoom_lunette_ardente.jpg" TargetMode="External"/><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commons.wikimedia.org/wiki/File:Chopper_of_Dmanisi.p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Content Placeholder 2"/>
          <p:cNvSpPr txBox="1">
            <a:spLocks/>
          </p:cNvSpPr>
          <p:nvPr/>
        </p:nvSpPr>
        <p:spPr>
          <a:xfrm>
            <a:off x="850250" y="1876798"/>
            <a:ext cx="10465450" cy="4000000"/>
          </a:xfrm>
          <a:prstGeom prst="rect">
            <a:avLst/>
          </a:prstGeom>
          <a:ln w="57150">
            <a:noFill/>
          </a:ln>
        </p:spPr>
        <p:txBody>
          <a:bodyPr vert="horz" lIns="91440" tIns="45720" rIns="91440" bIns="45720" numCol="1" rtlCol="0" anchor="t">
            <a:normAutofit/>
          </a:bodyPr>
          <a:lstStyle/>
          <a:p>
            <a:pPr marL="0" indent="0">
              <a:lnSpc>
                <a:spcPct val="150000"/>
              </a:lnSpc>
              <a:spcBef>
                <a:spcPts val="0"/>
              </a:spcBef>
              <a:buFont typeface="Arial" panose="020B0604020202020204" pitchFamily="34" charset="0"/>
              <a:buNone/>
            </a:pPr>
            <a:r>
              <a:rPr lang="en-US" sz="1400" dirty="0">
                <a:solidFill>
                  <a:schemeClr val="tx1">
                    <a:lumMod val="65000"/>
                    <a:lumOff val="35000"/>
                  </a:schemeClr>
                </a:solidFill>
                <a:latin typeface="Segoe UI Semilight" panose="020B0402040204020203" pitchFamily="34" charset="0"/>
                <a:ea typeface="Segoe UI" panose="020B0502040204020203" pitchFamily="34" charset="0"/>
                <a:cs typeface="Segoe UI Semilight" panose="020B0402040204020203" pitchFamily="34" charset="0"/>
              </a:rPr>
              <a:t>Technology is the sum of techniques, skills, methods, and processes used in the production of goods or services or in the accomplishment of objectives, such as scientific investigation. Technology can be the knowledge of techniques, processes, and the like, or it can be embedded in machines to allow for operation without detailed knowledge of their workings. Systems applying technology by taking an input, changing it according to the system's use, and then producing an outcome are referred to as technology systems or technological systems.</a:t>
            </a:r>
          </a:p>
        </p:txBody>
      </p:sp>
      <p:pic>
        <p:nvPicPr>
          <p:cNvPr id="1026" name="Picture 2" descr="Image result for artificial intelligence">
            <a:extLst>
              <a:ext uri="{FF2B5EF4-FFF2-40B4-BE49-F238E27FC236}">
                <a16:creationId xmlns:a16="http://schemas.microsoft.com/office/drawing/2014/main" xmlns="" id="{920AF76B-3D7D-433A-B821-904D6BD09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326B76E6-8E55-4532-B4C9-362459A30A05}"/>
              </a:ext>
            </a:extLst>
          </p:cNvPr>
          <p:cNvSpPr>
            <a:spLocks noGrp="1"/>
          </p:cNvSpPr>
          <p:nvPr>
            <p:ph type="title"/>
          </p:nvPr>
        </p:nvSpPr>
        <p:spPr/>
        <p:txBody>
          <a:bodyPr/>
          <a:lstStyle/>
          <a:p>
            <a:pPr algn="ctr"/>
            <a:r>
              <a:rPr lang="en-US" dirty="0">
                <a:latin typeface="Segoe UI Light" panose="020B0702040204020203" pitchFamily="34" charset="0"/>
                <a:ea typeface="Segoe UI Light" panose="020B0702040204020203" pitchFamily="34" charset="0"/>
                <a:cs typeface="Segoe UI" panose="020B0502040204020203" pitchFamily="34" charset="0"/>
              </a:rPr>
              <a:t>PATH TO AI</a:t>
            </a:r>
          </a:p>
        </p:txBody>
      </p:sp>
      <p:sp>
        <p:nvSpPr>
          <p:cNvPr id="20" name="Text 2"/>
          <p:cNvSpPr/>
          <p:nvPr/>
        </p:nvSpPr>
        <p:spPr>
          <a:xfrm>
            <a:off x="838200" y="1461299"/>
            <a:ext cx="10462846" cy="375359"/>
          </a:xfrm>
          <a:prstGeom prst="rect">
            <a:avLst/>
          </a:prstGeom>
        </p:spPr>
        <p:txBody>
          <a:bodyPr wrap="square">
            <a:spAutoFit/>
          </a:bodyPr>
          <a:lstStyle/>
          <a:p>
            <a:pPr>
              <a:lnSpc>
                <a:spcPct val="150000"/>
              </a:lnSpc>
            </a:pPr>
            <a:endParaRPr lang="en-US" sz="1400" dirty="0">
              <a:solidFill>
                <a:srgbClr val="D24726"/>
              </a:solidFill>
              <a:latin typeface="Segoe UI Semibold" panose="020B0702040204020203" pitchFamily="34" charset="0"/>
              <a:ea typeface="Segoe UI Semibold" panose="020B0702040204020203" pitchFamily="34" charset="0"/>
              <a:cs typeface="Segoe UI" panose="020B0502040204020203" pitchFamily="34" charset="0"/>
            </a:endParaRPr>
          </a:p>
        </p:txBody>
      </p:sp>
      <p:sp>
        <p:nvSpPr>
          <p:cNvPr id="22" name="Footer Placeholder 2"/>
          <p:cNvSpPr>
            <a:spLocks noGrp="1"/>
          </p:cNvSpPr>
          <p:nvPr>
            <p:ph type="ftr" sz="quarter" idx="11"/>
          </p:nvPr>
        </p:nvSpPr>
        <p:spPr>
          <a:xfrm>
            <a:off x="0" y="6398603"/>
            <a:ext cx="5779169" cy="365125"/>
          </a:xfrm>
        </p:spPr>
        <p:txBody>
          <a:bodyPr/>
          <a:lstStyle/>
          <a:p>
            <a:pPr algn="l"/>
            <a:r>
              <a:rPr lang="en-US" dirty="0">
                <a:solidFill>
                  <a:schemeClr val="accent6">
                    <a:lumMod val="60000"/>
                    <a:lumOff val="40000"/>
                  </a:schemeClr>
                </a:solidFill>
                <a:latin typeface="Segoe UI" panose="020B0502040204020203" pitchFamily="34" charset="0"/>
                <a:cs typeface="Segoe UI" panose="020B0502040204020203" pitchFamily="34" charset="0"/>
              </a:rPr>
              <a:t>www.pathtoai.com</a:t>
            </a:r>
            <a:endParaRPr lang="en-US" dirty="0">
              <a:solidFill>
                <a:schemeClr val="accent6">
                  <a:lumMod val="60000"/>
                  <a:lumOff val="40000"/>
                </a:schemeClr>
              </a:solidFill>
            </a:endParaRPr>
          </a:p>
        </p:txBody>
      </p:sp>
    </p:spTree>
    <p:extLst>
      <p:ext uri="{BB962C8B-B14F-4D97-AF65-F5344CB8AC3E}">
        <p14:creationId xmlns:p14="http://schemas.microsoft.com/office/powerpoint/2010/main" val="37486675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3CE0C-EE17-4616-B669-AC3B09F56175}"/>
              </a:ext>
            </a:extLst>
          </p:cNvPr>
          <p:cNvSpPr>
            <a:spLocks noGrp="1"/>
          </p:cNvSpPr>
          <p:nvPr>
            <p:ph type="title"/>
          </p:nvPr>
        </p:nvSpPr>
        <p:spPr>
          <a:xfrm>
            <a:off x="125136" y="121845"/>
            <a:ext cx="10515600" cy="456996"/>
          </a:xfrm>
        </p:spPr>
        <p:txBody>
          <a:bodyPr>
            <a:normAutofit fontScale="90000"/>
          </a:bodyPr>
          <a:lstStyle/>
          <a:p>
            <a:r>
              <a:rPr lang="en-US" dirty="0"/>
              <a:t>Data looks like:</a:t>
            </a:r>
          </a:p>
        </p:txBody>
      </p:sp>
      <p:pic>
        <p:nvPicPr>
          <p:cNvPr id="9220" name="Picture 4" descr="Related image">
            <a:extLst>
              <a:ext uri="{FF2B5EF4-FFF2-40B4-BE49-F238E27FC236}">
                <a16:creationId xmlns:a16="http://schemas.microsoft.com/office/drawing/2014/main" xmlns="" id="{36CE82C9-F538-40FC-ACA0-7912081736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225" y="952456"/>
            <a:ext cx="2188821" cy="144774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json data">
            <a:extLst>
              <a:ext uri="{FF2B5EF4-FFF2-40B4-BE49-F238E27FC236}">
                <a16:creationId xmlns:a16="http://schemas.microsoft.com/office/drawing/2014/main" xmlns="" id="{71F46533-5205-49A0-AF1F-B01A38E25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9996" y="1001318"/>
            <a:ext cx="1508575" cy="144774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sql table">
            <a:extLst>
              <a:ext uri="{FF2B5EF4-FFF2-40B4-BE49-F238E27FC236}">
                <a16:creationId xmlns:a16="http://schemas.microsoft.com/office/drawing/2014/main" xmlns="" id="{ABD1355F-4CAE-4ED8-A676-9BBDE3E81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2" y="2688997"/>
            <a:ext cx="2422975" cy="1632884"/>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Image result for image data">
            <a:extLst>
              <a:ext uri="{FF2B5EF4-FFF2-40B4-BE49-F238E27FC236}">
                <a16:creationId xmlns:a16="http://schemas.microsoft.com/office/drawing/2014/main" xmlns="" id="{A6996884-30E2-45B7-8CC5-FACC96BE6D3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31986" y="776760"/>
            <a:ext cx="2870284" cy="1799133"/>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log data">
            <a:extLst>
              <a:ext uri="{FF2B5EF4-FFF2-40B4-BE49-F238E27FC236}">
                <a16:creationId xmlns:a16="http://schemas.microsoft.com/office/drawing/2014/main" xmlns="" id="{871F8D32-0E76-4A57-B504-FBECD4C9BC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3362" y="776760"/>
            <a:ext cx="2987617" cy="1481113"/>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iot  data">
            <a:extLst>
              <a:ext uri="{FF2B5EF4-FFF2-40B4-BE49-F238E27FC236}">
                <a16:creationId xmlns:a16="http://schemas.microsoft.com/office/drawing/2014/main" xmlns="" id="{478ADF34-CE89-4BFC-B8F6-25FDAD9203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31986" y="2642623"/>
            <a:ext cx="2960014" cy="2133600"/>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Related image">
            <a:extLst>
              <a:ext uri="{FF2B5EF4-FFF2-40B4-BE49-F238E27FC236}">
                <a16:creationId xmlns:a16="http://schemas.microsoft.com/office/drawing/2014/main" xmlns="" id="{C27566C3-830D-49B7-8506-4F852B54DBD0}"/>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65713"/>
          <a:stretch/>
        </p:blipFill>
        <p:spPr bwMode="auto">
          <a:xfrm>
            <a:off x="5417812" y="4909971"/>
            <a:ext cx="3247038" cy="1760445"/>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voice  data">
            <a:extLst>
              <a:ext uri="{FF2B5EF4-FFF2-40B4-BE49-F238E27FC236}">
                <a16:creationId xmlns:a16="http://schemas.microsoft.com/office/drawing/2014/main" xmlns="" id="{C4E918FF-6DFA-40E3-9596-7D2F5718E1C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49783" y="5375661"/>
            <a:ext cx="2348917" cy="1059765"/>
          </a:xfrm>
          <a:prstGeom prst="rect">
            <a:avLst/>
          </a:prstGeom>
          <a:noFill/>
          <a:extLst>
            <a:ext uri="{909E8E84-426E-40DD-AFC4-6F175D3DCCD1}">
              <a14:hiddenFill xmlns:a14="http://schemas.microsoft.com/office/drawing/2010/main">
                <a:solidFill>
                  <a:srgbClr val="FFFFFF"/>
                </a:solidFill>
              </a14:hiddenFill>
            </a:ext>
          </a:extLst>
        </p:spPr>
      </p:pic>
      <p:pic>
        <p:nvPicPr>
          <p:cNvPr id="9238" name="Picture 22" descr="Image result for image   cnn data">
            <a:extLst>
              <a:ext uri="{FF2B5EF4-FFF2-40B4-BE49-F238E27FC236}">
                <a16:creationId xmlns:a16="http://schemas.microsoft.com/office/drawing/2014/main" xmlns="" id="{A3A43C54-8A7F-47CE-8026-31EA7C29733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915" y="4976949"/>
            <a:ext cx="2590756" cy="1759206"/>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numeric data data">
            <a:extLst>
              <a:ext uri="{FF2B5EF4-FFF2-40B4-BE49-F238E27FC236}">
                <a16:creationId xmlns:a16="http://schemas.microsoft.com/office/drawing/2014/main" xmlns="" id="{E31AAC26-8282-4173-810D-FA34DD086E5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22084" y="2670751"/>
            <a:ext cx="2791644" cy="1941624"/>
          </a:xfrm>
          <a:prstGeom prst="rect">
            <a:avLst/>
          </a:prstGeom>
          <a:noFill/>
          <a:extLst>
            <a:ext uri="{909E8E84-426E-40DD-AFC4-6F175D3DCCD1}">
              <a14:hiddenFill xmlns:a14="http://schemas.microsoft.com/office/drawing/2010/main">
                <a:solidFill>
                  <a:srgbClr val="FFFFFF"/>
                </a:solidFill>
              </a14:hiddenFill>
            </a:ext>
          </a:extLst>
        </p:spPr>
      </p:pic>
      <p:pic>
        <p:nvPicPr>
          <p:cNvPr id="9242" name="Picture 26" descr="Image result for xml data">
            <a:extLst>
              <a:ext uri="{FF2B5EF4-FFF2-40B4-BE49-F238E27FC236}">
                <a16:creationId xmlns:a16="http://schemas.microsoft.com/office/drawing/2014/main" xmlns="" id="{5D955F87-458C-4DCB-9729-9D53623823E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07855" y="2534627"/>
            <a:ext cx="2074930" cy="194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795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text data">
            <a:extLst>
              <a:ext uri="{FF2B5EF4-FFF2-40B4-BE49-F238E27FC236}">
                <a16:creationId xmlns:a16="http://schemas.microsoft.com/office/drawing/2014/main" xmlns="" id="{C3B20000-E9B2-4ABC-9D91-564E5F664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7302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62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F87820-ACEB-4FE8-9FEB-8E28FD7ED78E}"/>
              </a:ext>
            </a:extLst>
          </p:cNvPr>
          <p:cNvSpPr>
            <a:spLocks noGrp="1"/>
          </p:cNvSpPr>
          <p:nvPr>
            <p:ph type="title"/>
          </p:nvPr>
        </p:nvSpPr>
        <p:spPr>
          <a:xfrm>
            <a:off x="368301" y="0"/>
            <a:ext cx="9046633" cy="478172"/>
          </a:xfrm>
        </p:spPr>
        <p:txBody>
          <a:bodyPr/>
          <a:lstStyle/>
          <a:p>
            <a:r>
              <a:rPr lang="en-US" dirty="0"/>
              <a:t>Data Products </a:t>
            </a:r>
          </a:p>
        </p:txBody>
      </p:sp>
      <p:pic>
        <p:nvPicPr>
          <p:cNvPr id="4102" name="Picture 6" descr="Image result for ai applications">
            <a:extLst>
              <a:ext uri="{FF2B5EF4-FFF2-40B4-BE49-F238E27FC236}">
                <a16:creationId xmlns:a16="http://schemas.microsoft.com/office/drawing/2014/main" xmlns="" id="{780A9976-DF6B-482E-A3D6-6E6A6E945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4787" y="1143569"/>
            <a:ext cx="5388916" cy="477067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ai applications">
            <a:extLst>
              <a:ext uri="{FF2B5EF4-FFF2-40B4-BE49-F238E27FC236}">
                <a16:creationId xmlns:a16="http://schemas.microsoft.com/office/drawing/2014/main" xmlns="" id="{E58126EF-605C-4D13-AA1D-A837156D1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7458"/>
            <a:ext cx="6795520" cy="4770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92112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a:extLst>
              <a:ext uri="{FF2B5EF4-FFF2-40B4-BE49-F238E27FC236}">
                <a16:creationId xmlns:a16="http://schemas.microsoft.com/office/drawing/2014/main" xmlns="" id="{8D16594C-D81C-42A9-82C2-8AF3B1957DF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788" y="0"/>
            <a:ext cx="1051083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xmlns="" id="{D3AD2EF8-512F-450D-9EC5-152023ECFCC0}"/>
              </a:ext>
            </a:extLst>
          </p:cNvPr>
          <p:cNvSpPr>
            <a:spLocks noGrp="1"/>
          </p:cNvSpPr>
          <p:nvPr>
            <p:ph type="title"/>
          </p:nvPr>
        </p:nvSpPr>
        <p:spPr>
          <a:xfrm>
            <a:off x="1291090" y="0"/>
            <a:ext cx="9046633" cy="511728"/>
          </a:xfrm>
        </p:spPr>
        <p:txBody>
          <a:bodyPr/>
          <a:lstStyle/>
          <a:p>
            <a:pPr algn="ctr"/>
            <a:r>
              <a:rPr lang="en-US" dirty="0"/>
              <a:t>AI within you</a:t>
            </a:r>
          </a:p>
        </p:txBody>
      </p:sp>
    </p:spTree>
    <p:extLst>
      <p:ext uri="{BB962C8B-B14F-4D97-AF65-F5344CB8AC3E}">
        <p14:creationId xmlns:p14="http://schemas.microsoft.com/office/powerpoint/2010/main" val="198479767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E32A5D-C932-4E09-AC8A-38008B6AAC42}"/>
              </a:ext>
            </a:extLst>
          </p:cNvPr>
          <p:cNvSpPr>
            <a:spLocks noGrp="1"/>
          </p:cNvSpPr>
          <p:nvPr>
            <p:ph type="title"/>
          </p:nvPr>
        </p:nvSpPr>
        <p:spPr>
          <a:xfrm>
            <a:off x="318559" y="151002"/>
            <a:ext cx="10445108" cy="738231"/>
          </a:xfrm>
        </p:spPr>
        <p:txBody>
          <a:bodyPr/>
          <a:lstStyle/>
          <a:p>
            <a:r>
              <a:rPr lang="en-US" dirty="0"/>
              <a:t>Brain is most advance AI which exist in this world till date:</a:t>
            </a:r>
          </a:p>
        </p:txBody>
      </p:sp>
      <p:pic>
        <p:nvPicPr>
          <p:cNvPr id="6146" name="Picture 2" descr="Image result for child brain">
            <a:extLst>
              <a:ext uri="{FF2B5EF4-FFF2-40B4-BE49-F238E27FC236}">
                <a16:creationId xmlns:a16="http://schemas.microsoft.com/office/drawing/2014/main" xmlns="" id="{859D42A7-47E2-446D-9336-5052510E0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5086" y="889233"/>
            <a:ext cx="3100732" cy="3931728"/>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0" descr="Related image">
            <a:extLst>
              <a:ext uri="{FF2B5EF4-FFF2-40B4-BE49-F238E27FC236}">
                <a16:creationId xmlns:a16="http://schemas.microsoft.com/office/drawing/2014/main" xmlns="" id="{2284F082-3F5F-4091-A3AA-DF426D262265}"/>
              </a:ext>
            </a:extLst>
          </p:cNvPr>
          <p:cNvSpPr>
            <a:spLocks noChangeAspect="1" noChangeArrowheads="1"/>
          </p:cNvSpPr>
          <p:nvPr/>
        </p:nvSpPr>
        <p:spPr bwMode="auto">
          <a:xfrm>
            <a:off x="5943600" y="3276600"/>
            <a:ext cx="2453780" cy="24537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xmlns="" id="{C8C02D47-4D80-4299-871B-B4D516FF845C}"/>
              </a:ext>
            </a:extLst>
          </p:cNvPr>
          <p:cNvPicPr>
            <a:picLocks noChangeAspect="1"/>
          </p:cNvPicPr>
          <p:nvPr/>
        </p:nvPicPr>
        <p:blipFill>
          <a:blip r:embed="rId3"/>
          <a:stretch>
            <a:fillRect/>
          </a:stretch>
        </p:blipFill>
        <p:spPr>
          <a:xfrm>
            <a:off x="7600629" y="1300294"/>
            <a:ext cx="4462943" cy="2915393"/>
          </a:xfrm>
          <a:prstGeom prst="rect">
            <a:avLst/>
          </a:prstGeom>
        </p:spPr>
      </p:pic>
      <p:pic>
        <p:nvPicPr>
          <p:cNvPr id="6156" name="Picture 12" descr="Image result for child brain">
            <a:extLst>
              <a:ext uri="{FF2B5EF4-FFF2-40B4-BE49-F238E27FC236}">
                <a16:creationId xmlns:a16="http://schemas.microsoft.com/office/drawing/2014/main" xmlns="" id="{4F29DF12-C409-4AC7-8506-646D9875E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428" y="1300294"/>
            <a:ext cx="4479995" cy="3203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73866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Related image">
            <a:extLst>
              <a:ext uri="{FF2B5EF4-FFF2-40B4-BE49-F238E27FC236}">
                <a16:creationId xmlns:a16="http://schemas.microsoft.com/office/drawing/2014/main" xmlns="" id="{642470E8-7B46-47FE-AD34-B4AA5B5BCB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022" y="585768"/>
            <a:ext cx="2202083" cy="195670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a:extLst>
              <a:ext uri="{FF2B5EF4-FFF2-40B4-BE49-F238E27FC236}">
                <a16:creationId xmlns:a16="http://schemas.microsoft.com/office/drawing/2014/main" xmlns="" id="{80DEC9FA-FB1D-4585-A166-8E7E5904B2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1622" y="640602"/>
            <a:ext cx="3283624" cy="184703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cat percentile   in exam">
            <a:extLst>
              <a:ext uri="{FF2B5EF4-FFF2-40B4-BE49-F238E27FC236}">
                <a16:creationId xmlns:a16="http://schemas.microsoft.com/office/drawing/2014/main" xmlns="" id="{DD8F8526-4B7D-4E89-916C-9563E76978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89" r="22928"/>
          <a:stretch/>
        </p:blipFill>
        <p:spPr bwMode="auto">
          <a:xfrm>
            <a:off x="5811763" y="762550"/>
            <a:ext cx="2409351" cy="1725092"/>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money management">
            <a:extLst>
              <a:ext uri="{FF2B5EF4-FFF2-40B4-BE49-F238E27FC236}">
                <a16:creationId xmlns:a16="http://schemas.microsoft.com/office/drawing/2014/main" xmlns="" id="{14741315-D224-435A-B0E5-BC975869E5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7631" y="762551"/>
            <a:ext cx="3190875" cy="1657456"/>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Related image">
            <a:extLst>
              <a:ext uri="{FF2B5EF4-FFF2-40B4-BE49-F238E27FC236}">
                <a16:creationId xmlns:a16="http://schemas.microsoft.com/office/drawing/2014/main" xmlns="" id="{6DBC21EA-D9E6-465F-811B-F920C6073C5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3023" y="2582123"/>
            <a:ext cx="3460688" cy="377155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india gdp">
            <a:extLst>
              <a:ext uri="{FF2B5EF4-FFF2-40B4-BE49-F238E27FC236}">
                <a16:creationId xmlns:a16="http://schemas.microsoft.com/office/drawing/2014/main" xmlns="" id="{5DC600E5-6477-4BDE-8038-6D270101E1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3711" y="2582122"/>
            <a:ext cx="3758267" cy="3771551"/>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Related image">
            <a:extLst>
              <a:ext uri="{FF2B5EF4-FFF2-40B4-BE49-F238E27FC236}">
                <a16:creationId xmlns:a16="http://schemas.microsoft.com/office/drawing/2014/main" xmlns="" id="{DB1ADB49-C516-45B5-8608-ADBAFAC73AB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4135"/>
          <a:stretch/>
        </p:blipFill>
        <p:spPr bwMode="auto">
          <a:xfrm>
            <a:off x="7407479" y="2785914"/>
            <a:ext cx="4437776" cy="292469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xmlns="" id="{AB3DE0FC-EA95-467C-B379-DE0B93A6EACE}"/>
              </a:ext>
            </a:extLst>
          </p:cNvPr>
          <p:cNvSpPr txBox="1">
            <a:spLocks/>
          </p:cNvSpPr>
          <p:nvPr/>
        </p:nvSpPr>
        <p:spPr>
          <a:xfrm>
            <a:off x="293392" y="84295"/>
            <a:ext cx="10445108" cy="7382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Data Analyst </a:t>
            </a:r>
          </a:p>
        </p:txBody>
      </p:sp>
    </p:spTree>
    <p:extLst>
      <p:ext uri="{BB962C8B-B14F-4D97-AF65-F5344CB8AC3E}">
        <p14:creationId xmlns:p14="http://schemas.microsoft.com/office/powerpoint/2010/main" val="1409207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kirana shop">
            <a:extLst>
              <a:ext uri="{FF2B5EF4-FFF2-40B4-BE49-F238E27FC236}">
                <a16:creationId xmlns:a16="http://schemas.microsoft.com/office/drawing/2014/main" xmlns="" id="{34E310E1-9B19-43F3-8FC4-4F2753189B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6" y="255649"/>
            <a:ext cx="2837694" cy="160391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big bazaar">
            <a:extLst>
              <a:ext uri="{FF2B5EF4-FFF2-40B4-BE49-F238E27FC236}">
                <a16:creationId xmlns:a16="http://schemas.microsoft.com/office/drawing/2014/main" xmlns="" id="{BBF0CA44-083D-4C18-B727-7C535D8C2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126" y="283610"/>
            <a:ext cx="2904898" cy="160391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mobile phone">
            <a:extLst>
              <a:ext uri="{FF2B5EF4-FFF2-40B4-BE49-F238E27FC236}">
                <a16:creationId xmlns:a16="http://schemas.microsoft.com/office/drawing/2014/main" xmlns="" id="{A5C018A4-751D-4126-9CF8-1FCD2B6C87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31" y="2063572"/>
            <a:ext cx="1247339" cy="206736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Related image">
            <a:extLst>
              <a:ext uri="{FF2B5EF4-FFF2-40B4-BE49-F238E27FC236}">
                <a16:creationId xmlns:a16="http://schemas.microsoft.com/office/drawing/2014/main" xmlns="" id="{CFB3FDA6-4C57-479A-972C-583226F08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4301" y="3015525"/>
            <a:ext cx="3269691" cy="1603913"/>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Related image">
            <a:extLst>
              <a:ext uri="{FF2B5EF4-FFF2-40B4-BE49-F238E27FC236}">
                <a16:creationId xmlns:a16="http://schemas.microsoft.com/office/drawing/2014/main" xmlns="" id="{BE24BDE2-6629-4E05-AB3C-F07E64BD03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4301" y="4591476"/>
            <a:ext cx="3051321" cy="2266524"/>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Image result for old electronics">
            <a:extLst>
              <a:ext uri="{FF2B5EF4-FFF2-40B4-BE49-F238E27FC236}">
                <a16:creationId xmlns:a16="http://schemas.microsoft.com/office/drawing/2014/main" xmlns="" id="{39C159E8-B656-4350-A395-ABB8B1B724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14" y="4563514"/>
            <a:ext cx="2838450" cy="2294486"/>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old cricket">
            <a:extLst>
              <a:ext uri="{FF2B5EF4-FFF2-40B4-BE49-F238E27FC236}">
                <a16:creationId xmlns:a16="http://schemas.microsoft.com/office/drawing/2014/main" xmlns="" id="{4DCE7975-4FF1-4D95-98AF-B87E98B42C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0021" y="269962"/>
            <a:ext cx="2754300" cy="1603913"/>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Related image">
            <a:extLst>
              <a:ext uri="{FF2B5EF4-FFF2-40B4-BE49-F238E27FC236}">
                <a16:creationId xmlns:a16="http://schemas.microsoft.com/office/drawing/2014/main" xmlns="" id="{31CD2188-2CB1-4E31-A2A7-622E161CAA5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69155" y="255649"/>
            <a:ext cx="3222845" cy="1603913"/>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Image result for old speaker">
            <a:extLst>
              <a:ext uri="{FF2B5EF4-FFF2-40B4-BE49-F238E27FC236}">
                <a16:creationId xmlns:a16="http://schemas.microsoft.com/office/drawing/2014/main" xmlns="" id="{B6813997-8181-4B1D-A4B2-B88420B4D5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2506" y="2042337"/>
            <a:ext cx="1737363" cy="973187"/>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Related image">
            <a:extLst>
              <a:ext uri="{FF2B5EF4-FFF2-40B4-BE49-F238E27FC236}">
                <a16:creationId xmlns:a16="http://schemas.microsoft.com/office/drawing/2014/main" xmlns="" id="{4C46B00D-29CF-4B81-8778-F65BFA9B47A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47468" y="1901013"/>
            <a:ext cx="2567216" cy="1034163"/>
          </a:xfrm>
          <a:prstGeom prst="rect">
            <a:avLst/>
          </a:prstGeom>
          <a:noFill/>
          <a:extLst>
            <a:ext uri="{909E8E84-426E-40DD-AFC4-6F175D3DCCD1}">
              <a14:hiddenFill xmlns:a14="http://schemas.microsoft.com/office/drawing/2010/main">
                <a:solidFill>
                  <a:srgbClr val="FFFFFF"/>
                </a:solidFill>
              </a14:hiddenFill>
            </a:ext>
          </a:extLst>
        </p:spPr>
      </p:pic>
      <p:pic>
        <p:nvPicPr>
          <p:cNvPr id="8216" name="Picture 24" descr="Image result for self drive cars">
            <a:extLst>
              <a:ext uri="{FF2B5EF4-FFF2-40B4-BE49-F238E27FC236}">
                <a16:creationId xmlns:a16="http://schemas.microsoft.com/office/drawing/2014/main" xmlns="" id="{76017BC0-ABE1-49E2-97A3-7BEC8631E6D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965622" y="4591476"/>
            <a:ext cx="3216780" cy="2266524"/>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descr="Related image">
            <a:extLst>
              <a:ext uri="{FF2B5EF4-FFF2-40B4-BE49-F238E27FC236}">
                <a16:creationId xmlns:a16="http://schemas.microsoft.com/office/drawing/2014/main" xmlns="" id="{1D751123-46DC-4ACB-A8C0-12F1CFCBFB2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59580" y="4591476"/>
            <a:ext cx="2975182" cy="2266524"/>
          </a:xfrm>
          <a:prstGeom prst="rect">
            <a:avLst/>
          </a:prstGeom>
          <a:noFill/>
          <a:extLst>
            <a:ext uri="{909E8E84-426E-40DD-AFC4-6F175D3DCCD1}">
              <a14:hiddenFill xmlns:a14="http://schemas.microsoft.com/office/drawing/2010/main">
                <a:solidFill>
                  <a:srgbClr val="FFFFFF"/>
                </a:solidFill>
              </a14:hiddenFill>
            </a:ext>
          </a:extLst>
        </p:spPr>
      </p:pic>
      <p:pic>
        <p:nvPicPr>
          <p:cNvPr id="8220" name="Picture 28" descr="Image result for old healthcare">
            <a:extLst>
              <a:ext uri="{FF2B5EF4-FFF2-40B4-BE49-F238E27FC236}">
                <a16:creationId xmlns:a16="http://schemas.microsoft.com/office/drawing/2014/main" xmlns="" id="{59B73185-4DC5-4933-BB76-154D0BE0F7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57105" y="1964412"/>
            <a:ext cx="2567216" cy="2464975"/>
          </a:xfrm>
          <a:prstGeom prst="rect">
            <a:avLst/>
          </a:prstGeom>
          <a:noFill/>
          <a:extLst>
            <a:ext uri="{909E8E84-426E-40DD-AFC4-6F175D3DCCD1}">
              <a14:hiddenFill xmlns:a14="http://schemas.microsoft.com/office/drawing/2010/main">
                <a:solidFill>
                  <a:srgbClr val="FFFFFF"/>
                </a:solidFill>
              </a14:hiddenFill>
            </a:ext>
          </a:extLst>
        </p:spPr>
      </p:pic>
      <p:pic>
        <p:nvPicPr>
          <p:cNvPr id="8222" name="Picture 30" descr="Related image">
            <a:extLst>
              <a:ext uri="{FF2B5EF4-FFF2-40B4-BE49-F238E27FC236}">
                <a16:creationId xmlns:a16="http://schemas.microsoft.com/office/drawing/2014/main" xmlns="" id="{708F1F9D-F173-45FC-9EA3-C00DA14FCEF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969155" y="1865850"/>
            <a:ext cx="3209714" cy="269766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xmlns="" id="{21F7B7CD-732F-46BC-B126-126F567BD3EB}"/>
              </a:ext>
            </a:extLst>
          </p:cNvPr>
          <p:cNvCxnSpPr/>
          <p:nvPr/>
        </p:nvCxnSpPr>
        <p:spPr>
          <a:xfrm>
            <a:off x="5805182" y="0"/>
            <a:ext cx="0" cy="6858000"/>
          </a:xfrm>
          <a:prstGeom prst="line">
            <a:avLst/>
          </a:prstGeom>
          <a:ln w="73025">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3304871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89D363-F643-4158-90B4-21759EE1DE30}"/>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81516290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D70B121-56F4-4848-B38B-182089D909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963877"/>
            <a:ext cx="3494362" cy="4930246"/>
          </a:xfrm>
        </p:spPr>
        <p:txBody>
          <a:bodyPr>
            <a:normAutofit/>
          </a:bodyPr>
          <a:lstStyle/>
          <a:p>
            <a:pPr algn="r"/>
            <a:r>
              <a:rPr lang="en-US">
                <a:solidFill>
                  <a:schemeClr val="accent1"/>
                </a:solidFill>
              </a:rPr>
              <a:t>Contents</a:t>
            </a:r>
          </a:p>
        </p:txBody>
      </p:sp>
      <p:cxnSp>
        <p:nvCxnSpPr>
          <p:cNvPr id="11" name="Straight Connector 10">
            <a:extLst>
              <a:ext uri="{FF2B5EF4-FFF2-40B4-BE49-F238E27FC236}">
                <a16:creationId xmlns:a16="http://schemas.microsoft.com/office/drawing/2014/main" xmlns="" id="{2D72A2C9-F3CA-4216-8BAD-FA4C970C3C4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body" idx="1"/>
          </p:nvPr>
        </p:nvSpPr>
        <p:spPr>
          <a:xfrm>
            <a:off x="4976031" y="963877"/>
            <a:ext cx="6377769" cy="4930246"/>
          </a:xfrm>
        </p:spPr>
        <p:txBody>
          <a:bodyPr anchor="ctr">
            <a:normAutofit/>
          </a:bodyPr>
          <a:lstStyle/>
          <a:p>
            <a:r>
              <a:rPr lang="en-US" sz="2400" dirty="0"/>
              <a:t>Computer Science</a:t>
            </a:r>
          </a:p>
          <a:p>
            <a:r>
              <a:rPr lang="en-US" sz="2400" dirty="0"/>
              <a:t>Mathematics &amp; Statistics</a:t>
            </a:r>
          </a:p>
          <a:p>
            <a:r>
              <a:rPr lang="en-US" sz="2400" dirty="0"/>
              <a:t>Analytical thinking</a:t>
            </a:r>
          </a:p>
          <a:p>
            <a:r>
              <a:rPr lang="en-US" sz="2400" dirty="0"/>
              <a:t>Machine learning</a:t>
            </a:r>
          </a:p>
          <a:p>
            <a:endParaRPr lang="en-US" sz="2400" dirty="0"/>
          </a:p>
        </p:txBody>
      </p:sp>
    </p:spTree>
    <p:extLst>
      <p:ext uri="{BB962C8B-B14F-4D97-AF65-F5344CB8AC3E}">
        <p14:creationId xmlns:p14="http://schemas.microsoft.com/office/powerpoint/2010/main" val="3885642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42A5316D-ED2F-4F89-B4B4-8D9240B1A34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Definition and usage</a:t>
            </a:r>
          </a:p>
        </p:txBody>
      </p:sp>
      <p:pic>
        <p:nvPicPr>
          <p:cNvPr id="4" name="Picture 3" descr="Intel 400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633343"/>
            <a:ext cx="7188199" cy="2451058"/>
          </a:xfrm>
          <a:prstGeom prst="rect">
            <a:avLst/>
          </a:prstGeom>
        </p:spPr>
      </p:pic>
      <p:sp>
        <p:nvSpPr>
          <p:cNvPr id="3" name="Content Placeholder 2"/>
          <p:cNvSpPr>
            <a:spLocks noGrp="1"/>
          </p:cNvSpPr>
          <p:nvPr>
            <p:ph idx="1"/>
          </p:nvPr>
        </p:nvSpPr>
        <p:spPr>
          <a:xfrm>
            <a:off x="4038600" y="4884873"/>
            <a:ext cx="7188199" cy="1292090"/>
          </a:xfrm>
        </p:spPr>
        <p:txBody>
          <a:bodyPr>
            <a:normAutofit/>
          </a:bodyPr>
          <a:lstStyle/>
          <a:p>
            <a:endParaRPr sz="1800"/>
          </a:p>
        </p:txBody>
      </p:sp>
      <p:sp>
        <p:nvSpPr>
          <p:cNvPr id="5" name="Footer PlaceHolder 3"/>
          <p:cNvSpPr>
            <a:spLocks noGrp="1"/>
          </p:cNvSpPr>
          <p:nvPr>
            <p:ph type="ftr" sz="quarter" idx="11"/>
          </p:nvPr>
        </p:nvSpPr>
        <p:spPr>
          <a:xfrm>
            <a:off x="4038599" y="6356350"/>
            <a:ext cx="4847897" cy="365125"/>
          </a:xfrm>
        </p:spPr>
        <p:txBody>
          <a:bodyPr>
            <a:normAutofit/>
          </a:bodyPr>
          <a:lstStyle/>
          <a:p>
            <a:pPr algn="l">
              <a:spcAft>
                <a:spcPts val="600"/>
              </a:spcAft>
            </a:pPr>
            <a:r>
              <a:rPr lang="en-US">
                <a:solidFill>
                  <a:prstClr val="black">
                    <a:tint val="75000"/>
                  </a:prstClr>
                </a:solidFill>
                <a:hlinkClick r:id="rId3"/>
              </a:rPr>
              <a:t>Photo</a:t>
            </a:r>
            <a:r>
              <a:rPr lang="en-US">
                <a:solidFill>
                  <a:prstClr val="black">
                    <a:tint val="75000"/>
                  </a:prstClr>
                </a:solidFill>
              </a:rPr>
              <a:t> by Photo by John Pilge. / Public domain</a:t>
            </a:r>
          </a:p>
        </p:txBody>
      </p:sp>
    </p:spTree>
    <p:extLst>
      <p:ext uri="{BB962C8B-B14F-4D97-AF65-F5344CB8AC3E}">
        <p14:creationId xmlns:p14="http://schemas.microsoft.com/office/powerpoint/2010/main" val="3162208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2DA537-9EAD-4C2A-8B8C-B5471C6F5D65}"/>
              </a:ext>
            </a:extLst>
          </p:cNvPr>
          <p:cNvSpPr>
            <a:spLocks noGrp="1"/>
          </p:cNvSpPr>
          <p:nvPr>
            <p:ph type="title"/>
          </p:nvPr>
        </p:nvSpPr>
        <p:spPr/>
        <p:txBody>
          <a:bodyPr/>
          <a:lstStyle/>
          <a:p>
            <a:r>
              <a:rPr lang="en-US" dirty="0">
                <a:latin typeface="Segoe UI Light" panose="020B0702040204020203" pitchFamily="34" charset="0"/>
                <a:ea typeface="Segoe UI Light" panose="020B0702040204020203" pitchFamily="34" charset="0"/>
                <a:cs typeface="Segoe UI" panose="020B0502040204020203" pitchFamily="34" charset="0"/>
              </a:rPr>
              <a:t>Related topics to research</a:t>
            </a:r>
          </a:p>
        </p:txBody>
      </p:sp>
      <p:sp>
        <p:nvSpPr>
          <p:cNvPr id="3" name="Content Placeholder 2">
            <a:extLst>
              <a:ext uri="{FF2B5EF4-FFF2-40B4-BE49-F238E27FC236}">
                <a16:creationId xmlns:a16="http://schemas.microsoft.com/office/drawing/2014/main" xmlns="" id="{60106C6B-49E2-4E93-AEC3-AA4886AC999D}"/>
              </a:ext>
            </a:extLst>
          </p:cNvPr>
          <p:cNvSpPr>
            <a:spLocks noGrp="1"/>
          </p:cNvSpPr>
          <p:nvPr>
            <p:ph idx="1"/>
          </p:nvPr>
        </p:nvSpPr>
        <p:spPr>
          <a:xfrm>
            <a:off x="838200" y="1625936"/>
            <a:ext cx="4978408" cy="4351338"/>
          </a:xfrm>
        </p:spPr>
        <p:txBody>
          <a:bodyPr/>
          <a:lstStyle/>
          <a:p>
            <a:r>
              <a:rPr lang="en-US" dirty="0">
                <a:latin typeface="Segoe UI Semilight" panose="020B0702040204020203" pitchFamily="34" charset="0"/>
                <a:ea typeface="Segoe UI Semilight" panose="020B0702040204020203" pitchFamily="34" charset="0"/>
                <a:cs typeface="Segoe UI" panose="020B0502040204020203" pitchFamily="34" charset="0"/>
              </a:rPr>
              <a:t>Industry 4.0</a:t>
            </a:r>
          </a:p>
          <a:p>
            <a:r>
              <a:rPr lang="en-US" dirty="0">
                <a:latin typeface="Segoe UI Semilight" panose="020B0702040204020203" pitchFamily="34" charset="0"/>
                <a:ea typeface="Segoe UI Semilight" panose="020B0702040204020203" pitchFamily="34" charset="0"/>
                <a:cs typeface="Segoe UI" panose="020B0502040204020203" pitchFamily="34" charset="0"/>
              </a:rPr>
              <a:t>What is AI ?</a:t>
            </a:r>
          </a:p>
          <a:p>
            <a:r>
              <a:rPr lang="en-US" dirty="0">
                <a:latin typeface="Segoe UI Semilight" panose="020B0702040204020203" pitchFamily="34" charset="0"/>
                <a:ea typeface="Segoe UI Semilight" panose="020B0702040204020203" pitchFamily="34" charset="0"/>
                <a:cs typeface="Segoe UI" panose="020B0502040204020203" pitchFamily="34" charset="0"/>
              </a:rPr>
              <a:t>History of AI</a:t>
            </a:r>
          </a:p>
          <a:p>
            <a:r>
              <a:rPr lang="en-US" dirty="0">
                <a:latin typeface="Segoe UI Semilight" panose="020B0702040204020203" pitchFamily="34" charset="0"/>
                <a:ea typeface="Segoe UI Semilight" panose="020B0702040204020203" pitchFamily="34" charset="0"/>
                <a:cs typeface="Segoe UI" panose="020B0502040204020203" pitchFamily="34" charset="0"/>
              </a:rPr>
              <a:t>Data = Oil</a:t>
            </a:r>
          </a:p>
          <a:p>
            <a:r>
              <a:rPr lang="en-US" dirty="0">
                <a:latin typeface="Segoe UI Semilight" panose="020B0702040204020203" pitchFamily="34" charset="0"/>
                <a:ea typeface="Segoe UI Semilight" panose="020B0702040204020203" pitchFamily="34" charset="0"/>
                <a:cs typeface="Segoe UI" panose="020B0502040204020203" pitchFamily="34" charset="0"/>
              </a:rPr>
              <a:t>Data Journey</a:t>
            </a:r>
          </a:p>
          <a:p>
            <a:r>
              <a:rPr lang="en-US" dirty="0">
                <a:latin typeface="Segoe UI Semilight" panose="020B0702040204020203" pitchFamily="34" charset="0"/>
                <a:ea typeface="Segoe UI Semilight" panose="020B0702040204020203" pitchFamily="34" charset="0"/>
                <a:cs typeface="Segoe UI" panose="020B0502040204020203" pitchFamily="34" charset="0"/>
              </a:rPr>
              <a:t>AI </a:t>
            </a:r>
            <a:r>
              <a:rPr lang="en-US">
                <a:latin typeface="Segoe UI Semilight" panose="020B0702040204020203" pitchFamily="34" charset="0"/>
                <a:ea typeface="Segoe UI Semilight" panose="020B0702040204020203" pitchFamily="34" charset="0"/>
                <a:cs typeface="Segoe UI" panose="020B0502040204020203" pitchFamily="34" charset="0"/>
              </a:rPr>
              <a:t>within </a:t>
            </a:r>
            <a:r>
              <a:rPr lang="en-US" smtClean="0">
                <a:latin typeface="Segoe UI Semilight" panose="020B0702040204020203" pitchFamily="34" charset="0"/>
                <a:ea typeface="Segoe UI Semilight" panose="020B0702040204020203" pitchFamily="34" charset="0"/>
                <a:cs typeface="Segoe UI" panose="020B0502040204020203" pitchFamily="34" charset="0"/>
              </a:rPr>
              <a:t>you</a:t>
            </a:r>
            <a:endParaRPr lang="en-US" dirty="0">
              <a:latin typeface="Segoe UI Semilight" panose="020B0702040204020203" pitchFamily="34" charset="0"/>
              <a:ea typeface="Segoe UI Semilight" panose="020B0702040204020203" pitchFamily="34" charset="0"/>
              <a:cs typeface="Segoe UI" panose="020B0502040204020203" pitchFamily="34" charset="0"/>
            </a:endParaRPr>
          </a:p>
        </p:txBody>
      </p:sp>
    </p:spTree>
    <p:extLst>
      <p:ext uri="{BB962C8B-B14F-4D97-AF65-F5344CB8AC3E}">
        <p14:creationId xmlns:p14="http://schemas.microsoft.com/office/powerpoint/2010/main" val="16838662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Science, engineering and technology</a:t>
            </a:r>
          </a:p>
        </p:txBody>
      </p:sp>
      <p:sp>
        <p:nvSpPr>
          <p:cNvPr id="3" name="Content Placeholder 2"/>
          <p:cNvSpPr>
            <a:spLocks noGrp="1"/>
          </p:cNvSpPr>
          <p:nvPr>
            <p:ph idx="1"/>
          </p:nvPr>
        </p:nvSpPr>
        <p:spPr>
          <a:xfrm>
            <a:off x="643468" y="2638043"/>
            <a:ext cx="3363974" cy="3415623"/>
          </a:xfrm>
        </p:spPr>
        <p:txBody>
          <a:bodyPr>
            <a:normAutofit/>
          </a:bodyPr>
          <a:lstStyle/>
          <a:p>
            <a:endParaRPr sz="2000"/>
          </a:p>
        </p:txBody>
      </p:sp>
      <p:pic>
        <p:nvPicPr>
          <p:cNvPr id="4" name="Picture 3" descr="Lavoisier conducting an experiment related combustion generated by amplified sun ligh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63" y="1108708"/>
            <a:ext cx="6250769" cy="4479717"/>
          </a:xfrm>
          <a:prstGeom prst="rect">
            <a:avLst/>
          </a:prstGeom>
        </p:spPr>
      </p:pic>
      <p:sp>
        <p:nvSpPr>
          <p:cNvPr id="5" name="Footer PlaceHolder 3"/>
          <p:cNvSpPr>
            <a:spLocks noGrp="1"/>
          </p:cNvSpPr>
          <p:nvPr>
            <p:ph type="ftr" sz="quarter" idx="11"/>
          </p:nvPr>
        </p:nvSpPr>
        <p:spPr>
          <a:xfrm>
            <a:off x="4038600" y="6356350"/>
            <a:ext cx="4114800" cy="365125"/>
          </a:xfrm>
        </p:spPr>
        <p:txBody>
          <a:bodyPr>
            <a:normAutofit/>
          </a:bodyPr>
          <a:lstStyle/>
          <a:p>
            <a:pPr>
              <a:spcAft>
                <a:spcPts val="600"/>
              </a:spcAft>
            </a:pPr>
            <a:r>
              <a:rPr lang="en-US" dirty="0">
                <a:hlinkClick r:id="rId3"/>
              </a:rPr>
              <a:t>Photo</a:t>
            </a:r>
            <a:r>
              <a:rPr lang="en-US" dirty="0"/>
              <a:t> by This file is lacking author information. / Public domain</a:t>
            </a:r>
          </a:p>
        </p:txBody>
      </p:sp>
    </p:spTree>
    <p:extLst>
      <p:ext uri="{BB962C8B-B14F-4D97-AF65-F5344CB8AC3E}">
        <p14:creationId xmlns:p14="http://schemas.microsoft.com/office/powerpoint/2010/main" val="161488821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History</a:t>
            </a:r>
          </a:p>
        </p:txBody>
      </p:sp>
      <p:sp>
        <p:nvSpPr>
          <p:cNvPr id="3" name="Content Placeholder 2"/>
          <p:cNvSpPr>
            <a:spLocks noGrp="1"/>
          </p:cNvSpPr>
          <p:nvPr>
            <p:ph idx="1"/>
          </p:nvPr>
        </p:nvSpPr>
        <p:spPr>
          <a:xfrm>
            <a:off x="1524000" y="1525638"/>
            <a:ext cx="9144000" cy="420001"/>
          </a:xfrm>
        </p:spPr>
        <p:txBody>
          <a:bodyPr vert="horz" lIns="91440" tIns="45720" rIns="91440" bIns="45720" rtlCol="0">
            <a:normAutofit/>
          </a:bodyPr>
          <a:lstStyle/>
          <a:p>
            <a:pPr marL="0" indent="0" algn="ctr">
              <a:buNone/>
            </a:pPr>
            <a:r>
              <a:rPr lang="en-US" sz="2000" kern="1200">
                <a:solidFill>
                  <a:srgbClr val="E7E6E6"/>
                </a:solidFill>
                <a:latin typeface="+mn-lt"/>
                <a:ea typeface="+mn-ea"/>
                <a:cs typeface="+mn-cs"/>
              </a:rPr>
              <a:t>Look in the slide notes below for topics to consider talking about</a:t>
            </a:r>
          </a:p>
        </p:txBody>
      </p:sp>
      <p:cxnSp>
        <p:nvCxnSpPr>
          <p:cNvPr id="13" name="Straight Connector 12">
            <a:extLst>
              <a:ext uri="{FF2B5EF4-FFF2-40B4-BE49-F238E27FC236}">
                <a16:creationId xmlns:a16="http://schemas.microsoft.com/office/drawing/2014/main" xmlns=""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Chopper, lithic tool that comes from the pleistocene site of Dmanisi (Georgia). Its age is estimated in 1,850,000 years ol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7278" y="2509911"/>
            <a:ext cx="8982344" cy="3997637"/>
          </a:xfrm>
          <a:prstGeom prst="rect">
            <a:avLst/>
          </a:prstGeom>
        </p:spPr>
      </p:pic>
      <p:sp>
        <p:nvSpPr>
          <p:cNvPr id="5" name="Footer PlaceHolder 3"/>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hlinkClick r:id="rId4"/>
              </a:rPr>
              <a:t>Photo</a:t>
            </a:r>
            <a:r>
              <a:rPr lang="en-US" kern="1200">
                <a:solidFill>
                  <a:srgbClr val="898989"/>
                </a:solidFill>
                <a:latin typeface="+mn-lt"/>
                <a:ea typeface="+mn-ea"/>
                <a:cs typeface="+mn-cs"/>
              </a:rPr>
              <a:t> by José-Manuel Benito / Public domain</a:t>
            </a:r>
          </a:p>
        </p:txBody>
      </p:sp>
    </p:spTree>
    <p:extLst>
      <p:ext uri="{BB962C8B-B14F-4D97-AF65-F5344CB8AC3E}">
        <p14:creationId xmlns:p14="http://schemas.microsoft.com/office/powerpoint/2010/main" val="3249230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Philosophy</a:t>
            </a:r>
          </a:p>
        </p:txBody>
      </p:sp>
      <p:sp>
        <p:nvSpPr>
          <p:cNvPr id="3" name="Content Placeholder 2"/>
          <p:cNvSpPr>
            <a:spLocks noGrp="1"/>
          </p:cNvSpPr>
          <p:nvPr>
            <p:ph idx="1"/>
          </p:nvPr>
        </p:nvSpPr>
        <p:spPr>
          <a:xfrm>
            <a:off x="3045368" y="4074718"/>
            <a:ext cx="6105194" cy="682079"/>
          </a:xfrm>
        </p:spPr>
        <p:txBody>
          <a:bodyPr vert="horz" lIns="91440" tIns="45720" rIns="91440" bIns="45720" rtlCol="0">
            <a:normAutofit/>
          </a:bodyPr>
          <a:lstStyle/>
          <a:p>
            <a:pPr marL="0" indent="0" algn="ctr">
              <a:buNone/>
            </a:pPr>
            <a:r>
              <a:rPr lang="en-US" sz="2000" kern="1200">
                <a:solidFill>
                  <a:srgbClr val="FFFFFF"/>
                </a:solidFill>
                <a:latin typeface="+mn-lt"/>
                <a:ea typeface="+mn-ea"/>
                <a:cs typeface="+mn-cs"/>
              </a:rPr>
              <a:t>Look in the slide notes below for topics to consider talking about</a:t>
            </a:r>
          </a:p>
        </p:txBody>
      </p:sp>
    </p:spTree>
    <p:extLst>
      <p:ext uri="{BB962C8B-B14F-4D97-AF65-F5344CB8AC3E}">
        <p14:creationId xmlns:p14="http://schemas.microsoft.com/office/powerpoint/2010/main" val="1932641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3B854194-185D-494D-905C-7C7CB2E3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B4F5FA0D-0104-4987-8241-EFF7C85B88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xmlns="" id="{2897127E-6CEF-446C-BE87-93B7C46E49D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sz="4100">
                <a:solidFill>
                  <a:srgbClr val="FFFFFF"/>
                </a:solidFill>
              </a:rPr>
              <a:t>Competitiveness</a:t>
            </a:r>
          </a:p>
        </p:txBody>
      </p:sp>
      <p:sp>
        <p:nvSpPr>
          <p:cNvPr id="3" name="Content Placeholder 2"/>
          <p:cNvSpPr>
            <a:spLocks noGrp="1"/>
          </p:cNvSpPr>
          <p:nvPr>
            <p:ph idx="1"/>
          </p:nvPr>
        </p:nvSpPr>
        <p:spPr>
          <a:xfrm>
            <a:off x="6090574" y="801866"/>
            <a:ext cx="5306084" cy="5230634"/>
          </a:xfrm>
        </p:spPr>
        <p:txBody>
          <a:bodyPr anchor="ctr">
            <a:normAutofit/>
          </a:bodyPr>
          <a:lstStyle/>
          <a:p>
            <a:endParaRPr sz="2400">
              <a:solidFill>
                <a:srgbClr val="000000"/>
              </a:solidFill>
            </a:endParaRPr>
          </a:p>
        </p:txBody>
      </p:sp>
    </p:spTree>
    <p:extLst>
      <p:ext uri="{BB962C8B-B14F-4D97-AF65-F5344CB8AC3E}">
        <p14:creationId xmlns:p14="http://schemas.microsoft.com/office/powerpoint/2010/main" val="415366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3B854194-185D-494D-905C-7C7CB2E3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B4F5FA0D-0104-4987-8241-EFF7C85B88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xmlns="" id="{2897127E-6CEF-446C-BE87-93B7C46E49D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a:solidFill>
                  <a:srgbClr val="FFFFFF"/>
                </a:solidFill>
              </a:rPr>
              <a:t>Other animal species</a:t>
            </a:r>
          </a:p>
        </p:txBody>
      </p:sp>
      <p:sp>
        <p:nvSpPr>
          <p:cNvPr id="3" name="Content Placeholder 2"/>
          <p:cNvSpPr>
            <a:spLocks noGrp="1"/>
          </p:cNvSpPr>
          <p:nvPr>
            <p:ph idx="1"/>
          </p:nvPr>
        </p:nvSpPr>
        <p:spPr>
          <a:xfrm>
            <a:off x="6090574" y="801866"/>
            <a:ext cx="5306084" cy="5230634"/>
          </a:xfrm>
        </p:spPr>
        <p:txBody>
          <a:bodyPr anchor="ctr">
            <a:normAutofit/>
          </a:bodyPr>
          <a:lstStyle/>
          <a:p>
            <a:endParaRPr sz="2400">
              <a:solidFill>
                <a:srgbClr val="000000"/>
              </a:solidFill>
            </a:endParaRPr>
          </a:p>
        </p:txBody>
      </p:sp>
    </p:spTree>
    <p:extLst>
      <p:ext uri="{BB962C8B-B14F-4D97-AF65-F5344CB8AC3E}">
        <p14:creationId xmlns:p14="http://schemas.microsoft.com/office/powerpoint/2010/main" val="834298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3B854194-185D-494D-905C-7C7CB2E3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B4F5FA0D-0104-4987-8241-EFF7C85B88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xmlns="" id="{2897127E-6CEF-446C-BE87-93B7C46E49D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a:solidFill>
                  <a:srgbClr val="FFFFFF"/>
                </a:solidFill>
              </a:rPr>
              <a:t>Future technology</a:t>
            </a:r>
          </a:p>
        </p:txBody>
      </p:sp>
      <p:sp>
        <p:nvSpPr>
          <p:cNvPr id="3" name="Content Placeholder 2"/>
          <p:cNvSpPr>
            <a:spLocks noGrp="1"/>
          </p:cNvSpPr>
          <p:nvPr>
            <p:ph idx="1"/>
          </p:nvPr>
        </p:nvSpPr>
        <p:spPr>
          <a:xfrm>
            <a:off x="6090574" y="801866"/>
            <a:ext cx="5306084" cy="5230634"/>
          </a:xfrm>
        </p:spPr>
        <p:txBody>
          <a:bodyPr anchor="ctr">
            <a:normAutofit/>
          </a:bodyPr>
          <a:lstStyle/>
          <a:p>
            <a:endParaRPr sz="2400">
              <a:solidFill>
                <a:srgbClr val="000000"/>
              </a:solidFill>
            </a:endParaRPr>
          </a:p>
        </p:txBody>
      </p:sp>
    </p:spTree>
    <p:extLst>
      <p:ext uri="{BB962C8B-B14F-4D97-AF65-F5344CB8AC3E}">
        <p14:creationId xmlns:p14="http://schemas.microsoft.com/office/powerpoint/2010/main" val="1775691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3045368" y="2043663"/>
            <a:ext cx="6105194" cy="2031055"/>
          </a:xfrm>
        </p:spPr>
        <p:txBody>
          <a:bodyPr>
            <a:normAutofit/>
          </a:bodyPr>
          <a:lstStyle/>
          <a:p>
            <a:r>
              <a:rPr lang="en-US" sz="4700">
                <a:solidFill>
                  <a:srgbClr val="FFFFFF"/>
                </a:solidFill>
              </a:rPr>
              <a:t>"Insert an </a:t>
            </a:r>
            <a:r>
              <a:rPr lang="en-US" sz="4700" b="1">
                <a:solidFill>
                  <a:srgbClr val="FFFFFF"/>
                </a:solidFill>
              </a:rPr>
              <a:t>interesting quote</a:t>
            </a:r>
            <a:r>
              <a:rPr lang="en-US" sz="4700">
                <a:solidFill>
                  <a:srgbClr val="FFFFFF"/>
                </a:solidFill>
              </a:rPr>
              <a:t> here from the notes below"</a:t>
            </a:r>
          </a:p>
        </p:txBody>
      </p:sp>
      <p:sp>
        <p:nvSpPr>
          <p:cNvPr id="3" name="Text 1"/>
          <p:cNvSpPr>
            <a:spLocks noGrp="1"/>
          </p:cNvSpPr>
          <p:nvPr>
            <p:ph type="subTitle"/>
          </p:nvPr>
        </p:nvSpPr>
        <p:spPr>
          <a:xfrm>
            <a:off x="3045368" y="4074718"/>
            <a:ext cx="6105194" cy="682079"/>
          </a:xfrm>
        </p:spPr>
        <p:txBody>
          <a:bodyPr>
            <a:normAutofit/>
          </a:bodyPr>
          <a:lstStyle/>
          <a:p>
            <a:pPr>
              <a:spcAft>
                <a:spcPts val="600"/>
              </a:spcAft>
            </a:pPr>
            <a:r>
              <a:rPr lang="en-US" sz="4200">
                <a:solidFill>
                  <a:srgbClr val="FFFFFF"/>
                </a:solidFill>
              </a:rPr>
              <a:t>Technology</a:t>
            </a:r>
          </a:p>
        </p:txBody>
      </p:sp>
    </p:spTree>
    <p:extLst>
      <p:ext uri="{BB962C8B-B14F-4D97-AF65-F5344CB8AC3E}">
        <p14:creationId xmlns:p14="http://schemas.microsoft.com/office/powerpoint/2010/main" val="997330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3B854194-185D-494D-905C-7C7CB2E3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B4F5FA0D-0104-4987-8241-EFF7C85B88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xmlns="" id="{2897127E-6CEF-446C-BE87-93B7C46E49D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a:solidFill>
                  <a:srgbClr val="FFFFFF"/>
                </a:solidFill>
              </a:rPr>
              <a:t>Works cited</a:t>
            </a:r>
          </a:p>
        </p:txBody>
      </p:sp>
      <p:sp>
        <p:nvSpPr>
          <p:cNvPr id="3" name="Content Placeholder 2"/>
          <p:cNvSpPr>
            <a:spLocks noGrp="1"/>
          </p:cNvSpPr>
          <p:nvPr>
            <p:ph type="body" idx="1"/>
          </p:nvPr>
        </p:nvSpPr>
        <p:spPr>
          <a:xfrm>
            <a:off x="6090574" y="801866"/>
            <a:ext cx="5306084" cy="5230634"/>
          </a:xfrm>
        </p:spPr>
        <p:txBody>
          <a:bodyPr anchor="ctr">
            <a:normAutofit/>
          </a:bodyPr>
          <a:lstStyle/>
          <a:p>
            <a:endParaRPr sz="2400">
              <a:solidFill>
                <a:srgbClr val="000000"/>
              </a:solidFill>
            </a:endParaRPr>
          </a:p>
        </p:txBody>
      </p:sp>
    </p:spTree>
    <p:extLst>
      <p:ext uri="{BB962C8B-B14F-4D97-AF65-F5344CB8AC3E}">
        <p14:creationId xmlns:p14="http://schemas.microsoft.com/office/powerpoint/2010/main" val="1689304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s://media.licdn.com/mpr/mpr/AAEAAQAAAAAAAAdJAAAAJDZmNDQyOGVhLTA5ODMtNDYxNy04ZDZlLTBhYTc4NzlhMjAwOQ.png">
            <a:extLst>
              <a:ext uri="{FF2B5EF4-FFF2-40B4-BE49-F238E27FC236}">
                <a16:creationId xmlns:a16="http://schemas.microsoft.com/office/drawing/2014/main" xmlns="" id="{E4ED5ACD-5FB2-455C-8377-ABBF3008E1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113" y="254493"/>
            <a:ext cx="11201774" cy="6349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288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23962611-DFD5-4092-AAFD-559E3DFCE2C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2270F1FA-0425-408F-9861-80BF5AFB276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3045368" y="2043663"/>
            <a:ext cx="6105194" cy="2031055"/>
          </a:xfrm>
        </p:spPr>
        <p:txBody>
          <a:bodyPr>
            <a:normAutofit/>
          </a:bodyPr>
          <a:lstStyle/>
          <a:p>
            <a:r>
              <a:rPr lang="en-US" dirty="0">
                <a:solidFill>
                  <a:srgbClr val="FFFFFF"/>
                </a:solidFill>
              </a:rPr>
              <a:t>AI</a:t>
            </a:r>
          </a:p>
        </p:txBody>
      </p:sp>
    </p:spTree>
    <p:extLst>
      <p:ext uri="{BB962C8B-B14F-4D97-AF65-F5344CB8AC3E}">
        <p14:creationId xmlns:p14="http://schemas.microsoft.com/office/powerpoint/2010/main" val="1808544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prstGeom prst="rect">
            <a:avLst/>
          </a:prstGeom>
        </p:spPr>
        <p:txBody>
          <a:bodyPr>
            <a:normAutofit/>
          </a:bodyPr>
          <a:lstStyle/>
          <a:p>
            <a:r>
              <a:rPr sz="3200" b="1" dirty="0">
                <a:solidFill>
                  <a:srgbClr val="FF9900"/>
                </a:solidFill>
                <a:latin typeface="+mn-lt"/>
                <a:ea typeface="+mn-ea"/>
                <a:cs typeface="+mn-cs"/>
                <a:sym typeface="Arial"/>
              </a:rPr>
              <a:t>What</a:t>
            </a:r>
            <a:r>
              <a:rPr sz="3200" b="1" dirty="0">
                <a:solidFill>
                  <a:srgbClr val="FFC000"/>
                </a:solidFill>
                <a:latin typeface="+mn-lt"/>
              </a:rPr>
              <a:t> </a:t>
            </a:r>
            <a:r>
              <a:rPr sz="3200" b="1" dirty="0">
                <a:solidFill>
                  <a:srgbClr val="FF9900"/>
                </a:solidFill>
                <a:latin typeface="+mn-lt"/>
                <a:ea typeface="+mn-ea"/>
                <a:cs typeface="+mn-cs"/>
              </a:rPr>
              <a:t>is Intelligence?</a:t>
            </a:r>
          </a:p>
        </p:txBody>
      </p:sp>
      <p:pic>
        <p:nvPicPr>
          <p:cNvPr id="16386" name="Picture 2" descr="cartoon, Calvin and Hob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01" y="2030135"/>
            <a:ext cx="4035919" cy="3362741"/>
          </a:xfrm>
          <a:prstGeom prst="rect">
            <a:avLst/>
          </a:prstGeom>
          <a:noFill/>
          <a:extLst>
            <a:ext uri="{909E8E84-426E-40DD-AFC4-6F175D3DCCD1}">
              <a14:hiddenFill xmlns:a14="http://schemas.microsoft.com/office/drawing/2010/main">
                <a:solidFill>
                  <a:srgbClr val="FFFFFF"/>
                </a:solidFill>
              </a14:hiddenFill>
            </a:ext>
          </a:extLst>
        </p:spPr>
      </p:pic>
      <p:sp>
        <p:nvSpPr>
          <p:cNvPr id="4" name="Shape 561">
            <a:extLst>
              <a:ext uri="{FF2B5EF4-FFF2-40B4-BE49-F238E27FC236}">
                <a16:creationId xmlns:a16="http://schemas.microsoft.com/office/drawing/2014/main" xmlns="" id="{B24F6621-913B-48DC-B0C5-BAA4628E4F78}"/>
              </a:ext>
            </a:extLst>
          </p:cNvPr>
          <p:cNvSpPr txBox="1">
            <a:spLocks/>
          </p:cNvSpPr>
          <p:nvPr/>
        </p:nvSpPr>
        <p:spPr>
          <a:xfrm>
            <a:off x="4785665" y="800872"/>
            <a:ext cx="7209450" cy="5256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en-US" sz="3200" dirty="0"/>
              <a:t>Intelligence:</a:t>
            </a:r>
          </a:p>
          <a:p>
            <a:pPr lvl="2"/>
            <a:r>
              <a:rPr lang="en-US" altLang="en-US" sz="2800" dirty="0"/>
              <a:t>“the capacity to learn and solve problems” (Webster's dictionary)</a:t>
            </a:r>
          </a:p>
          <a:p>
            <a:pPr lvl="2"/>
            <a:r>
              <a:rPr lang="en-US" altLang="en-US" sz="2800" dirty="0"/>
              <a:t>in particular,</a:t>
            </a:r>
          </a:p>
          <a:p>
            <a:pPr lvl="3"/>
            <a:r>
              <a:rPr lang="en-US" altLang="en-US" sz="2400" dirty="0"/>
              <a:t> </a:t>
            </a:r>
            <a:r>
              <a:rPr lang="en-US" altLang="en-US" sz="2400" i="1" dirty="0"/>
              <a:t>the ability to solve novel problems</a:t>
            </a:r>
            <a:endParaRPr lang="en-US" altLang="en-US" sz="2400" dirty="0"/>
          </a:p>
          <a:p>
            <a:pPr lvl="3"/>
            <a:r>
              <a:rPr lang="en-US" altLang="en-US" sz="2400" i="1" dirty="0"/>
              <a:t>the ability to act rationally</a:t>
            </a:r>
            <a:endParaRPr lang="en-US" altLang="en-US" sz="2400" dirty="0"/>
          </a:p>
          <a:p>
            <a:pPr lvl="3"/>
            <a:r>
              <a:rPr lang="en-US" altLang="en-US" sz="2400" i="1" dirty="0"/>
              <a:t>the ability to act like humans</a:t>
            </a:r>
          </a:p>
          <a:p>
            <a:pPr lvl="1"/>
            <a:endParaRPr lang="en-US" altLang="en-US" sz="3200" dirty="0"/>
          </a:p>
          <a:p>
            <a:pPr lvl="1"/>
            <a:r>
              <a:rPr lang="en-US" altLang="en-US" sz="3200" dirty="0"/>
              <a:t>Varying kinds and degrees of intelligence occur in people, animals and now machines. </a:t>
            </a:r>
          </a:p>
          <a:p>
            <a:pPr lvl="1"/>
            <a:endParaRPr lang="en-US" sz="3000" dirty="0"/>
          </a:p>
        </p:txBody>
      </p:sp>
    </p:spTree>
    <p:extLst>
      <p:ext uri="{BB962C8B-B14F-4D97-AF65-F5344CB8AC3E}">
        <p14:creationId xmlns:p14="http://schemas.microsoft.com/office/powerpoint/2010/main" val="2606632907"/>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a:spLocks noGrp="1"/>
          </p:cNvSpPr>
          <p:nvPr>
            <p:ph type="title"/>
          </p:nvPr>
        </p:nvSpPr>
        <p:spPr>
          <a:xfrm>
            <a:off x="401857" y="117446"/>
            <a:ext cx="9046633" cy="988430"/>
          </a:xfrm>
          <a:prstGeom prst="rect">
            <a:avLst/>
          </a:prstGeom>
        </p:spPr>
        <p:txBody>
          <a:bodyPr>
            <a:normAutofit/>
          </a:bodyPr>
          <a:lstStyle/>
          <a:p>
            <a:r>
              <a:rPr sz="3200" b="1" dirty="0">
                <a:solidFill>
                  <a:srgbClr val="FF9900"/>
                </a:solidFill>
                <a:latin typeface="+mn-lt"/>
                <a:ea typeface="+mn-ea"/>
                <a:cs typeface="+mn-cs"/>
                <a:sym typeface="Arial"/>
              </a:rPr>
              <a:t>What</a:t>
            </a:r>
            <a:r>
              <a:rPr sz="3200" b="1" dirty="0">
                <a:solidFill>
                  <a:srgbClr val="FFC000"/>
                </a:solidFill>
                <a:latin typeface="+mn-lt"/>
              </a:rPr>
              <a:t> </a:t>
            </a:r>
            <a:r>
              <a:rPr sz="3200" b="1" dirty="0">
                <a:solidFill>
                  <a:srgbClr val="FF9900"/>
                </a:solidFill>
                <a:latin typeface="+mn-lt"/>
                <a:ea typeface="+mn-ea"/>
                <a:cs typeface="+mn-cs"/>
              </a:rPr>
              <a:t>is Artificial Intelligence?</a:t>
            </a:r>
          </a:p>
        </p:txBody>
      </p:sp>
      <p:sp>
        <p:nvSpPr>
          <p:cNvPr id="561" name="Shape 561"/>
          <p:cNvSpPr>
            <a:spLocks noGrp="1"/>
          </p:cNvSpPr>
          <p:nvPr>
            <p:ph type="body" idx="4294967295"/>
          </p:nvPr>
        </p:nvSpPr>
        <p:spPr>
          <a:xfrm>
            <a:off x="75500" y="1468918"/>
            <a:ext cx="11172825" cy="4789488"/>
          </a:xfrm>
          <a:prstGeom prst="rect">
            <a:avLst/>
          </a:prstGeom>
        </p:spPr>
        <p:txBody>
          <a:bodyPr>
            <a:normAutofit/>
          </a:bodyPr>
          <a:lstStyle/>
          <a:p>
            <a:pPr lvl="1">
              <a:spcBef>
                <a:spcPts val="600"/>
              </a:spcBef>
              <a:buSzPct val="75000"/>
            </a:pPr>
            <a:r>
              <a:rPr sz="3200" dirty="0"/>
              <a:t>Artificial Intelligence (AI) is the attempt for computers to perform intelligent actions. </a:t>
            </a:r>
          </a:p>
          <a:p>
            <a:pPr lvl="1">
              <a:spcBef>
                <a:spcPts val="600"/>
              </a:spcBef>
              <a:buSzPct val="75000"/>
            </a:pPr>
            <a:endParaRPr sz="3200" dirty="0"/>
          </a:p>
          <a:p>
            <a:pPr lvl="1">
              <a:spcBef>
                <a:spcPts val="600"/>
              </a:spcBef>
              <a:buSzPct val="75000"/>
            </a:pPr>
            <a:r>
              <a:rPr sz="3200" dirty="0"/>
              <a:t>According to John  McCarthy, AI is the science and the engineering of making intelligent machines, especially intelligent computer programs.</a:t>
            </a:r>
            <a:endParaRPr lang="en-US" sz="3200" dirty="0"/>
          </a:p>
          <a:p>
            <a:pPr lvl="1">
              <a:spcBef>
                <a:spcPts val="600"/>
              </a:spcBef>
              <a:buSzPct val="75000"/>
            </a:pPr>
            <a:endParaRPr lang="en-US" sz="3200" dirty="0"/>
          </a:p>
          <a:p>
            <a:pPr lvl="1">
              <a:spcBef>
                <a:spcPts val="600"/>
              </a:spcBef>
              <a:buSzPct val="75000"/>
            </a:pPr>
            <a:r>
              <a:rPr lang="en-US" b="1" dirty="0"/>
              <a:t>Artificial intelligence</a:t>
            </a:r>
            <a:r>
              <a:rPr lang="en-US" dirty="0"/>
              <a:t> (AI) is the simulation of human </a:t>
            </a:r>
            <a:r>
              <a:rPr lang="en-US" b="1" dirty="0"/>
              <a:t>intelligence</a:t>
            </a:r>
            <a:r>
              <a:rPr lang="en-US" dirty="0"/>
              <a:t> processes by machines, especially computer systems. These processes include learning (the acquisition of information and rules for using the information), reasoning (using rules to reach approximate or definite conclusions) and self-correction.</a:t>
            </a:r>
            <a:endParaRPr sz="3200" dirty="0"/>
          </a:p>
        </p:txBody>
      </p:sp>
    </p:spTree>
    <p:extLst>
      <p:ext uri="{BB962C8B-B14F-4D97-AF65-F5344CB8AC3E}">
        <p14:creationId xmlns:p14="http://schemas.microsoft.com/office/powerpoint/2010/main" val="3574784304"/>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50301" y="1051129"/>
            <a:ext cx="11226263" cy="5689425"/>
            <a:chOff x="566411" y="173183"/>
            <a:chExt cx="11226263" cy="6061526"/>
          </a:xfrm>
        </p:grpSpPr>
        <p:cxnSp>
          <p:nvCxnSpPr>
            <p:cNvPr id="24" name="Straight Connector 23"/>
            <p:cNvCxnSpPr/>
            <p:nvPr/>
          </p:nvCxnSpPr>
          <p:spPr>
            <a:xfrm>
              <a:off x="8588483" y="727583"/>
              <a:ext cx="0" cy="3234812"/>
            </a:xfrm>
            <a:prstGeom prst="line">
              <a:avLst/>
            </a:prstGeom>
            <a:ln w="19050">
              <a:solidFill>
                <a:srgbClr val="A384EF"/>
              </a:solidFill>
              <a:prstDash val="dash"/>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8525212" y="1892706"/>
              <a:ext cx="134694" cy="373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7138222" y="727583"/>
              <a:ext cx="0" cy="3234812"/>
            </a:xfrm>
            <a:prstGeom prst="line">
              <a:avLst/>
            </a:prstGeom>
            <a:ln w="19050">
              <a:solidFill>
                <a:srgbClr val="A0C6A2"/>
              </a:solidFill>
              <a:prstDash val="dash"/>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7079745" y="3576564"/>
              <a:ext cx="234483" cy="2886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a:off x="4218039" y="727583"/>
              <a:ext cx="0" cy="3234812"/>
            </a:xfrm>
            <a:prstGeom prst="line">
              <a:avLst/>
            </a:prstGeom>
            <a:ln w="19050">
              <a:solidFill>
                <a:srgbClr val="F2C43A"/>
              </a:solidFill>
              <a:prstDash val="dash"/>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4130373" y="1892706"/>
              <a:ext cx="222862" cy="349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2748116" y="727583"/>
              <a:ext cx="0" cy="3234812"/>
            </a:xfrm>
            <a:prstGeom prst="line">
              <a:avLst/>
            </a:prstGeom>
            <a:ln w="19050">
              <a:solidFill>
                <a:srgbClr val="8DC9CC"/>
              </a:solidFill>
              <a:prstDash val="dash"/>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2265675" y="1097999"/>
              <a:ext cx="988802" cy="794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p:cNvPicPr>
              <a:picLocks noChangeAspect="1"/>
            </p:cNvPicPr>
            <p:nvPr/>
          </p:nvPicPr>
          <p:blipFill>
            <a:blip r:embed="rId2"/>
            <a:stretch>
              <a:fillRect/>
            </a:stretch>
          </p:blipFill>
          <p:spPr>
            <a:xfrm>
              <a:off x="7438321" y="1665722"/>
              <a:ext cx="880077" cy="754352"/>
            </a:xfrm>
            <a:prstGeom prst="rect">
              <a:avLst/>
            </a:prstGeom>
          </p:spPr>
        </p:pic>
        <p:sp>
          <p:nvSpPr>
            <p:cNvPr id="65" name="Rectangle 64"/>
            <p:cNvSpPr/>
            <p:nvPr/>
          </p:nvSpPr>
          <p:spPr>
            <a:xfrm>
              <a:off x="10072900" y="4752064"/>
              <a:ext cx="1475683" cy="276999"/>
            </a:xfrm>
            <a:prstGeom prst="rect">
              <a:avLst/>
            </a:prstGeom>
            <a:solidFill>
              <a:srgbClr val="01F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p:cNvSpPr/>
            <p:nvPr/>
          </p:nvSpPr>
          <p:spPr>
            <a:xfrm rot="5400000">
              <a:off x="11506254" y="4790745"/>
              <a:ext cx="276518" cy="200121"/>
            </a:xfrm>
            <a:prstGeom prst="triangle">
              <a:avLst/>
            </a:prstGeom>
            <a:solidFill>
              <a:srgbClr val="01F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3" name="Rectangle 62"/>
            <p:cNvSpPr/>
            <p:nvPr/>
          </p:nvSpPr>
          <p:spPr>
            <a:xfrm>
              <a:off x="5701031" y="4731868"/>
              <a:ext cx="1475683" cy="276999"/>
            </a:xfrm>
            <a:prstGeom prst="rect">
              <a:avLst/>
            </a:prstGeom>
            <a:solidFill>
              <a:srgbClr val="01F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p:cNvSpPr/>
            <p:nvPr/>
          </p:nvSpPr>
          <p:spPr>
            <a:xfrm rot="5400000">
              <a:off x="7134385" y="4770549"/>
              <a:ext cx="276518" cy="200121"/>
            </a:xfrm>
            <a:prstGeom prst="triangle">
              <a:avLst/>
            </a:prstGeom>
            <a:solidFill>
              <a:srgbClr val="01F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Rectangle 59"/>
            <p:cNvSpPr/>
            <p:nvPr/>
          </p:nvSpPr>
          <p:spPr>
            <a:xfrm>
              <a:off x="2078316" y="4722688"/>
              <a:ext cx="1475683" cy="276999"/>
            </a:xfrm>
            <a:prstGeom prst="rect">
              <a:avLst/>
            </a:prstGeom>
            <a:solidFill>
              <a:srgbClr val="01F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566411" y="542516"/>
              <a:ext cx="10213607" cy="156042"/>
            </a:xfrm>
            <a:prstGeom prst="rect">
              <a:avLst/>
            </a:prstGeom>
          </p:spPr>
        </p:pic>
        <p:sp>
          <p:nvSpPr>
            <p:cNvPr id="4" name="TextBox 3"/>
            <p:cNvSpPr txBox="1"/>
            <p:nvPr/>
          </p:nvSpPr>
          <p:spPr>
            <a:xfrm>
              <a:off x="963563" y="173183"/>
              <a:ext cx="652743" cy="369332"/>
            </a:xfrm>
            <a:prstGeom prst="rect">
              <a:avLst/>
            </a:prstGeom>
            <a:noFill/>
          </p:spPr>
          <p:txBody>
            <a:bodyPr wrap="none" rtlCol="0">
              <a:spAutoFit/>
            </a:bodyPr>
            <a:lstStyle/>
            <a:p>
              <a:r>
                <a:rPr lang="en-US" dirty="0"/>
                <a:t>1950</a:t>
              </a:r>
            </a:p>
          </p:txBody>
        </p:sp>
        <p:sp>
          <p:nvSpPr>
            <p:cNvPr id="6" name="TextBox 5"/>
            <p:cNvSpPr txBox="1"/>
            <p:nvPr/>
          </p:nvSpPr>
          <p:spPr>
            <a:xfrm>
              <a:off x="2413821" y="173183"/>
              <a:ext cx="652743" cy="369332"/>
            </a:xfrm>
            <a:prstGeom prst="rect">
              <a:avLst/>
            </a:prstGeom>
            <a:noFill/>
          </p:spPr>
          <p:txBody>
            <a:bodyPr wrap="none" rtlCol="0">
              <a:spAutoFit/>
            </a:bodyPr>
            <a:lstStyle/>
            <a:p>
              <a:r>
                <a:rPr lang="en-US" dirty="0"/>
                <a:t>1960</a:t>
              </a:r>
            </a:p>
          </p:txBody>
        </p:sp>
        <p:sp>
          <p:nvSpPr>
            <p:cNvPr id="7" name="TextBox 6"/>
            <p:cNvSpPr txBox="1"/>
            <p:nvPr/>
          </p:nvSpPr>
          <p:spPr>
            <a:xfrm>
              <a:off x="3883745" y="173183"/>
              <a:ext cx="652743" cy="369332"/>
            </a:xfrm>
            <a:prstGeom prst="rect">
              <a:avLst/>
            </a:prstGeom>
            <a:noFill/>
          </p:spPr>
          <p:txBody>
            <a:bodyPr wrap="none" rtlCol="0">
              <a:spAutoFit/>
            </a:bodyPr>
            <a:lstStyle/>
            <a:p>
              <a:r>
                <a:rPr lang="en-US" dirty="0"/>
                <a:t>1970</a:t>
              </a:r>
            </a:p>
          </p:txBody>
        </p:sp>
        <p:sp>
          <p:nvSpPr>
            <p:cNvPr id="8" name="TextBox 7"/>
            <p:cNvSpPr txBox="1"/>
            <p:nvPr/>
          </p:nvSpPr>
          <p:spPr>
            <a:xfrm>
              <a:off x="5343835" y="173183"/>
              <a:ext cx="652743" cy="369332"/>
            </a:xfrm>
            <a:prstGeom prst="rect">
              <a:avLst/>
            </a:prstGeom>
            <a:noFill/>
          </p:spPr>
          <p:txBody>
            <a:bodyPr wrap="none" rtlCol="0">
              <a:spAutoFit/>
            </a:bodyPr>
            <a:lstStyle/>
            <a:p>
              <a:r>
                <a:rPr lang="en-US" dirty="0"/>
                <a:t>1980</a:t>
              </a:r>
            </a:p>
          </p:txBody>
        </p:sp>
        <p:sp>
          <p:nvSpPr>
            <p:cNvPr id="9" name="TextBox 8"/>
            <p:cNvSpPr txBox="1"/>
            <p:nvPr/>
          </p:nvSpPr>
          <p:spPr>
            <a:xfrm>
              <a:off x="6803924" y="173183"/>
              <a:ext cx="652743" cy="369332"/>
            </a:xfrm>
            <a:prstGeom prst="rect">
              <a:avLst/>
            </a:prstGeom>
            <a:noFill/>
          </p:spPr>
          <p:txBody>
            <a:bodyPr wrap="none" rtlCol="0">
              <a:spAutoFit/>
            </a:bodyPr>
            <a:lstStyle/>
            <a:p>
              <a:r>
                <a:rPr lang="en-US" dirty="0"/>
                <a:t>1990</a:t>
              </a:r>
            </a:p>
          </p:txBody>
        </p:sp>
        <p:sp>
          <p:nvSpPr>
            <p:cNvPr id="10" name="TextBox 9"/>
            <p:cNvSpPr txBox="1"/>
            <p:nvPr/>
          </p:nvSpPr>
          <p:spPr>
            <a:xfrm>
              <a:off x="8254181" y="173183"/>
              <a:ext cx="652743" cy="369332"/>
            </a:xfrm>
            <a:prstGeom prst="rect">
              <a:avLst/>
            </a:prstGeom>
            <a:noFill/>
          </p:spPr>
          <p:txBody>
            <a:bodyPr wrap="none" rtlCol="0">
              <a:spAutoFit/>
            </a:bodyPr>
            <a:lstStyle/>
            <a:p>
              <a:r>
                <a:rPr lang="en-US" dirty="0"/>
                <a:t>2000</a:t>
              </a:r>
            </a:p>
          </p:txBody>
        </p:sp>
        <p:sp>
          <p:nvSpPr>
            <p:cNvPr id="11" name="TextBox 10"/>
            <p:cNvSpPr txBox="1"/>
            <p:nvPr/>
          </p:nvSpPr>
          <p:spPr>
            <a:xfrm>
              <a:off x="9724107" y="173183"/>
              <a:ext cx="652743" cy="369332"/>
            </a:xfrm>
            <a:prstGeom prst="rect">
              <a:avLst/>
            </a:prstGeom>
            <a:noFill/>
          </p:spPr>
          <p:txBody>
            <a:bodyPr wrap="none" rtlCol="0">
              <a:spAutoFit/>
            </a:bodyPr>
            <a:lstStyle/>
            <a:p>
              <a:r>
                <a:rPr lang="en-US" dirty="0"/>
                <a:t>2010</a:t>
              </a:r>
            </a:p>
          </p:txBody>
        </p:sp>
        <p:sp>
          <p:nvSpPr>
            <p:cNvPr id="12" name="TextBox 11"/>
            <p:cNvSpPr txBox="1"/>
            <p:nvPr/>
          </p:nvSpPr>
          <p:spPr>
            <a:xfrm>
              <a:off x="1278196" y="2054941"/>
              <a:ext cx="1135952" cy="461665"/>
            </a:xfrm>
            <a:prstGeom prst="rect">
              <a:avLst/>
            </a:prstGeom>
            <a:noFill/>
          </p:spPr>
          <p:txBody>
            <a:bodyPr wrap="none" rtlCol="0">
              <a:spAutoFit/>
            </a:bodyPr>
            <a:lstStyle/>
            <a:p>
              <a:r>
                <a:rPr lang="en-US" sz="1200" dirty="0"/>
                <a:t>Turning test is </a:t>
              </a:r>
            </a:p>
            <a:p>
              <a:r>
                <a:rPr lang="en-US" sz="1200" dirty="0"/>
                <a:t>proposed [‘50] </a:t>
              </a:r>
            </a:p>
          </p:txBody>
        </p:sp>
        <p:sp>
          <p:nvSpPr>
            <p:cNvPr id="13" name="TextBox 12"/>
            <p:cNvSpPr txBox="1"/>
            <p:nvPr/>
          </p:nvSpPr>
          <p:spPr>
            <a:xfrm>
              <a:off x="2200297" y="1098496"/>
              <a:ext cx="1062278" cy="830997"/>
            </a:xfrm>
            <a:prstGeom prst="rect">
              <a:avLst/>
            </a:prstGeom>
            <a:noFill/>
          </p:spPr>
          <p:txBody>
            <a:bodyPr wrap="none" rtlCol="0">
              <a:spAutoFit/>
            </a:bodyPr>
            <a:lstStyle/>
            <a:p>
              <a:r>
                <a:rPr lang="en-US" sz="1200" dirty="0"/>
                <a:t>The Term AI is</a:t>
              </a:r>
            </a:p>
            <a:p>
              <a:r>
                <a:rPr lang="en-US" sz="1200" dirty="0"/>
                <a:t> created [‘56]</a:t>
              </a:r>
            </a:p>
            <a:p>
              <a:r>
                <a:rPr lang="en-US" sz="1200" dirty="0"/>
                <a:t>(Dartmouth</a:t>
              </a:r>
            </a:p>
            <a:p>
              <a:r>
                <a:rPr lang="en-US" sz="1200" dirty="0"/>
                <a:t>Conference)</a:t>
              </a:r>
            </a:p>
          </p:txBody>
        </p:sp>
        <p:sp>
          <p:nvSpPr>
            <p:cNvPr id="15" name="TextBox 14"/>
            <p:cNvSpPr txBox="1"/>
            <p:nvPr/>
          </p:nvSpPr>
          <p:spPr>
            <a:xfrm>
              <a:off x="3097167" y="2706062"/>
              <a:ext cx="1128194" cy="461665"/>
            </a:xfrm>
            <a:prstGeom prst="rect">
              <a:avLst/>
            </a:prstGeom>
            <a:noFill/>
          </p:spPr>
          <p:txBody>
            <a:bodyPr wrap="none" rtlCol="0">
              <a:spAutoFit/>
            </a:bodyPr>
            <a:lstStyle/>
            <a:p>
              <a:r>
                <a:rPr lang="en-US" sz="1200" dirty="0"/>
                <a:t>Perceptron is</a:t>
              </a:r>
            </a:p>
            <a:p>
              <a:r>
                <a:rPr lang="en-US" sz="1200" dirty="0"/>
                <a:t>developed[‘62]</a:t>
              </a:r>
            </a:p>
          </p:txBody>
        </p:sp>
        <p:sp>
          <p:nvSpPr>
            <p:cNvPr id="16" name="TextBox 15"/>
            <p:cNvSpPr txBox="1"/>
            <p:nvPr/>
          </p:nvSpPr>
          <p:spPr>
            <a:xfrm>
              <a:off x="3325098" y="1804445"/>
              <a:ext cx="1475404" cy="461665"/>
            </a:xfrm>
            <a:prstGeom prst="rect">
              <a:avLst/>
            </a:prstGeom>
            <a:noFill/>
          </p:spPr>
          <p:txBody>
            <a:bodyPr wrap="none" rtlCol="0">
              <a:spAutoFit/>
            </a:bodyPr>
            <a:lstStyle/>
            <a:p>
              <a:r>
                <a:rPr lang="en-US" sz="1200" dirty="0"/>
                <a:t>A chatterbot ELIZA is</a:t>
              </a:r>
            </a:p>
            <a:p>
              <a:r>
                <a:rPr lang="en-US" sz="1200" dirty="0"/>
                <a:t>developed [‘64]</a:t>
              </a:r>
            </a:p>
          </p:txBody>
        </p:sp>
        <p:cxnSp>
          <p:nvCxnSpPr>
            <p:cNvPr id="17" name="Straight Connector 16"/>
            <p:cNvCxnSpPr/>
            <p:nvPr/>
          </p:nvCxnSpPr>
          <p:spPr>
            <a:xfrm>
              <a:off x="1278196" y="727583"/>
              <a:ext cx="0" cy="3234812"/>
            </a:xfrm>
            <a:prstGeom prst="line">
              <a:avLst/>
            </a:prstGeom>
            <a:ln w="19050">
              <a:solidFill>
                <a:srgbClr val="6F7B9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668301" y="727583"/>
              <a:ext cx="0" cy="3234812"/>
            </a:xfrm>
            <a:prstGeom prst="line">
              <a:avLst/>
            </a:prstGeom>
            <a:ln w="19050">
              <a:solidFill>
                <a:srgbClr val="EB6B5C"/>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0058407" y="727583"/>
              <a:ext cx="0" cy="3234812"/>
            </a:xfrm>
            <a:prstGeom prst="line">
              <a:avLst/>
            </a:prstGeom>
            <a:ln w="19050">
              <a:solidFill>
                <a:srgbClr val="8E5E7E"/>
              </a:solidFill>
              <a:prstDash val="dash"/>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1241231" y="2241755"/>
              <a:ext cx="90199" cy="90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128680" y="1204449"/>
              <a:ext cx="90199" cy="90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369571" y="3417559"/>
              <a:ext cx="90199" cy="90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013590" y="2797275"/>
              <a:ext cx="90199" cy="90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54477" y="1897623"/>
              <a:ext cx="90199" cy="90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568794" y="902690"/>
              <a:ext cx="1088952" cy="646331"/>
            </a:xfrm>
            <a:prstGeom prst="rect">
              <a:avLst/>
            </a:prstGeom>
            <a:noFill/>
          </p:spPr>
          <p:txBody>
            <a:bodyPr wrap="none" rtlCol="0">
              <a:spAutoFit/>
            </a:bodyPr>
            <a:lstStyle/>
            <a:p>
              <a:r>
                <a:rPr lang="en-US" sz="1200" dirty="0"/>
                <a:t>AI’s failure is </a:t>
              </a:r>
            </a:p>
            <a:p>
              <a:r>
                <a:rPr lang="en-US" sz="1200" dirty="0"/>
                <a:t>Reported</a:t>
              </a:r>
            </a:p>
            <a:p>
              <a:r>
                <a:rPr lang="en-US" sz="1200" dirty="0"/>
                <a:t>(</a:t>
              </a:r>
              <a:r>
                <a:rPr lang="en-US" sz="1200" dirty="0" err="1"/>
                <a:t>Lighthill</a:t>
              </a:r>
              <a:r>
                <a:rPr lang="en-US" sz="1200" dirty="0"/>
                <a:t>) [‘73]</a:t>
              </a:r>
            </a:p>
          </p:txBody>
        </p:sp>
        <p:sp>
          <p:nvSpPr>
            <p:cNvPr id="33" name="Oval 32"/>
            <p:cNvSpPr/>
            <p:nvPr/>
          </p:nvSpPr>
          <p:spPr>
            <a:xfrm>
              <a:off x="4498259" y="1007800"/>
              <a:ext cx="90199" cy="90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4504803" y="3470787"/>
              <a:ext cx="1177887" cy="461665"/>
            </a:xfrm>
            <a:prstGeom prst="rect">
              <a:avLst/>
            </a:prstGeom>
            <a:noFill/>
          </p:spPr>
          <p:txBody>
            <a:bodyPr wrap="none" rtlCol="0">
              <a:spAutoFit/>
            </a:bodyPr>
            <a:lstStyle/>
            <a:p>
              <a:r>
                <a:rPr lang="en-US" sz="1200" dirty="0"/>
                <a:t>Prolog is</a:t>
              </a:r>
            </a:p>
            <a:p>
              <a:r>
                <a:rPr lang="en-US" sz="1200" dirty="0"/>
                <a:t>Developed [‘72]</a:t>
              </a:r>
            </a:p>
          </p:txBody>
        </p:sp>
        <p:sp>
          <p:nvSpPr>
            <p:cNvPr id="35" name="Oval 34"/>
            <p:cNvSpPr/>
            <p:nvPr/>
          </p:nvSpPr>
          <p:spPr>
            <a:xfrm>
              <a:off x="4454018" y="3559274"/>
              <a:ext cx="90199" cy="90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110757" y="897985"/>
              <a:ext cx="90199" cy="90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6902249" y="3480619"/>
              <a:ext cx="1456874" cy="461665"/>
            </a:xfrm>
            <a:prstGeom prst="rect">
              <a:avLst/>
            </a:prstGeom>
            <a:noFill/>
          </p:spPr>
          <p:txBody>
            <a:bodyPr wrap="none" rtlCol="0">
              <a:spAutoFit/>
            </a:bodyPr>
            <a:lstStyle/>
            <a:p>
              <a:r>
                <a:rPr lang="en-US" sz="1200" dirty="0"/>
                <a:t>Bayesian network is </a:t>
              </a:r>
            </a:p>
            <a:p>
              <a:r>
                <a:rPr lang="en-US" sz="1200" dirty="0"/>
                <a:t>Developed [‘88]</a:t>
              </a:r>
            </a:p>
          </p:txBody>
        </p:sp>
        <p:sp>
          <p:nvSpPr>
            <p:cNvPr id="39" name="Oval 38"/>
            <p:cNvSpPr/>
            <p:nvPr/>
          </p:nvSpPr>
          <p:spPr>
            <a:xfrm>
              <a:off x="6853097" y="3578936"/>
              <a:ext cx="90199" cy="90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8378774" y="1804445"/>
              <a:ext cx="1524776" cy="461665"/>
            </a:xfrm>
            <a:prstGeom prst="rect">
              <a:avLst/>
            </a:prstGeom>
            <a:noFill/>
          </p:spPr>
          <p:txBody>
            <a:bodyPr wrap="none" rtlCol="0">
              <a:spAutoFit/>
            </a:bodyPr>
            <a:lstStyle/>
            <a:p>
              <a:r>
                <a:rPr lang="en-US" sz="1200" dirty="0"/>
                <a:t>AI defeats world </a:t>
              </a:r>
            </a:p>
            <a:p>
              <a:r>
                <a:rPr lang="en-US" sz="1200" dirty="0"/>
                <a:t>Chess champion [‘97]</a:t>
              </a:r>
            </a:p>
          </p:txBody>
        </p:sp>
        <p:sp>
          <p:nvSpPr>
            <p:cNvPr id="41" name="Oval 40"/>
            <p:cNvSpPr/>
            <p:nvPr/>
          </p:nvSpPr>
          <p:spPr>
            <a:xfrm>
              <a:off x="8323023" y="1892706"/>
              <a:ext cx="90199" cy="90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0249495" y="765792"/>
              <a:ext cx="1543179" cy="830997"/>
            </a:xfrm>
            <a:prstGeom prst="rect">
              <a:avLst/>
            </a:prstGeom>
            <a:noFill/>
          </p:spPr>
          <p:txBody>
            <a:bodyPr wrap="none" rtlCol="0">
              <a:spAutoFit/>
            </a:bodyPr>
            <a:lstStyle/>
            <a:p>
              <a:r>
                <a:rPr lang="en-US" sz="1200" dirty="0"/>
                <a:t>Brain science projects</a:t>
              </a:r>
            </a:p>
            <a:p>
              <a:r>
                <a:rPr lang="en-US" sz="1200" dirty="0"/>
                <a:t>Are established </a:t>
              </a:r>
            </a:p>
            <a:p>
              <a:r>
                <a:rPr lang="en-US" sz="1200" dirty="0"/>
                <a:t>(BRAIN Initiative and</a:t>
              </a:r>
            </a:p>
            <a:p>
              <a:r>
                <a:rPr lang="en-US" sz="1200" dirty="0"/>
                <a:t>Human Brain)</a:t>
              </a:r>
            </a:p>
          </p:txBody>
        </p:sp>
        <p:sp>
          <p:nvSpPr>
            <p:cNvPr id="44" name="TextBox 43"/>
            <p:cNvSpPr txBox="1"/>
            <p:nvPr/>
          </p:nvSpPr>
          <p:spPr>
            <a:xfrm>
              <a:off x="10315140" y="1804445"/>
              <a:ext cx="1383520" cy="646331"/>
            </a:xfrm>
            <a:prstGeom prst="rect">
              <a:avLst/>
            </a:prstGeom>
            <a:noFill/>
          </p:spPr>
          <p:txBody>
            <a:bodyPr wrap="none" rtlCol="0">
              <a:spAutoFit/>
            </a:bodyPr>
            <a:lstStyle/>
            <a:p>
              <a:r>
                <a:rPr lang="en-US" sz="1200" dirty="0"/>
                <a:t>AI defeats a former</a:t>
              </a:r>
            </a:p>
            <a:p>
              <a:r>
                <a:rPr lang="en-US" sz="1200" dirty="0"/>
                <a:t>Shogi title-holder</a:t>
              </a:r>
            </a:p>
            <a:p>
              <a:r>
                <a:rPr lang="en-US" sz="1200" dirty="0"/>
                <a:t>[‘12]</a:t>
              </a:r>
            </a:p>
          </p:txBody>
        </p:sp>
        <p:sp>
          <p:nvSpPr>
            <p:cNvPr id="45" name="TextBox 44"/>
            <p:cNvSpPr txBox="1"/>
            <p:nvPr/>
          </p:nvSpPr>
          <p:spPr>
            <a:xfrm>
              <a:off x="10892223" y="2526654"/>
              <a:ext cx="854786" cy="276999"/>
            </a:xfrm>
            <a:prstGeom prst="rect">
              <a:avLst/>
            </a:prstGeom>
            <a:noFill/>
          </p:spPr>
          <p:txBody>
            <a:bodyPr wrap="none" rtlCol="0">
              <a:spAutoFit/>
            </a:bodyPr>
            <a:lstStyle/>
            <a:p>
              <a:r>
                <a:rPr lang="en-US" sz="1200" dirty="0" err="1">
                  <a:solidFill>
                    <a:schemeClr val="accent2">
                      <a:lumMod val="75000"/>
                    </a:schemeClr>
                  </a:solidFill>
                </a:rPr>
                <a:t>Zinrai</a:t>
              </a:r>
              <a:r>
                <a:rPr lang="en-US" sz="1200" dirty="0">
                  <a:solidFill>
                    <a:schemeClr val="accent2">
                      <a:lumMod val="75000"/>
                    </a:schemeClr>
                  </a:solidFill>
                </a:rPr>
                <a:t> [‘15]</a:t>
              </a:r>
            </a:p>
          </p:txBody>
        </p:sp>
        <p:sp>
          <p:nvSpPr>
            <p:cNvPr id="46" name="TextBox 45"/>
            <p:cNvSpPr txBox="1"/>
            <p:nvPr/>
          </p:nvSpPr>
          <p:spPr>
            <a:xfrm>
              <a:off x="10282089" y="3249786"/>
              <a:ext cx="1209177" cy="461665"/>
            </a:xfrm>
            <a:prstGeom prst="rect">
              <a:avLst/>
            </a:prstGeom>
            <a:noFill/>
          </p:spPr>
          <p:txBody>
            <a:bodyPr wrap="none" rtlCol="0">
              <a:spAutoFit/>
            </a:bodyPr>
            <a:lstStyle/>
            <a:p>
              <a:r>
                <a:rPr lang="en-US" sz="1200" dirty="0"/>
                <a:t>Deep learning</a:t>
              </a:r>
            </a:p>
            <a:p>
              <a:r>
                <a:rPr lang="en-US" sz="1200" dirty="0"/>
                <a:t>In spotlight [‘12]</a:t>
              </a:r>
            </a:p>
          </p:txBody>
        </p:sp>
        <p:sp>
          <p:nvSpPr>
            <p:cNvPr id="47" name="Oval 46"/>
            <p:cNvSpPr/>
            <p:nvPr/>
          </p:nvSpPr>
          <p:spPr>
            <a:xfrm>
              <a:off x="10186236" y="884896"/>
              <a:ext cx="90199" cy="90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10240315" y="1902539"/>
              <a:ext cx="90199" cy="90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0825335" y="2625211"/>
              <a:ext cx="90199" cy="90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10220647" y="3328215"/>
              <a:ext cx="90199" cy="90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2000317" y="4218970"/>
              <a:ext cx="1609095" cy="461665"/>
            </a:xfrm>
            <a:prstGeom prst="rect">
              <a:avLst/>
            </a:prstGeom>
            <a:noFill/>
          </p:spPr>
          <p:txBody>
            <a:bodyPr wrap="none" rtlCol="0">
              <a:spAutoFit/>
            </a:bodyPr>
            <a:lstStyle/>
            <a:p>
              <a:r>
                <a:rPr lang="en-US" sz="1200" b="1" dirty="0"/>
                <a:t>The age of search and </a:t>
              </a:r>
            </a:p>
            <a:p>
              <a:r>
                <a:rPr lang="en-US" sz="1200" b="1" dirty="0"/>
                <a:t>deductive reasoning</a:t>
              </a:r>
            </a:p>
          </p:txBody>
        </p:sp>
        <p:sp>
          <p:nvSpPr>
            <p:cNvPr id="52" name="TextBox 51"/>
            <p:cNvSpPr txBox="1"/>
            <p:nvPr/>
          </p:nvSpPr>
          <p:spPr>
            <a:xfrm>
              <a:off x="2113361" y="4722688"/>
              <a:ext cx="1260730" cy="276999"/>
            </a:xfrm>
            <a:prstGeom prst="rect">
              <a:avLst/>
            </a:prstGeom>
            <a:noFill/>
          </p:spPr>
          <p:txBody>
            <a:bodyPr wrap="none" rtlCol="0">
              <a:spAutoFit/>
            </a:bodyPr>
            <a:lstStyle/>
            <a:p>
              <a:r>
                <a:rPr lang="en-US" sz="1200" dirty="0"/>
                <a:t>The first AI boom</a:t>
              </a:r>
            </a:p>
          </p:txBody>
        </p:sp>
        <p:sp>
          <p:nvSpPr>
            <p:cNvPr id="53" name="TextBox 52"/>
            <p:cNvSpPr txBox="1"/>
            <p:nvPr/>
          </p:nvSpPr>
          <p:spPr>
            <a:xfrm>
              <a:off x="1992779" y="5034380"/>
              <a:ext cx="1700017" cy="1015663"/>
            </a:xfrm>
            <a:prstGeom prst="rect">
              <a:avLst/>
            </a:prstGeom>
            <a:noFill/>
          </p:spPr>
          <p:txBody>
            <a:bodyPr wrap="none" rtlCol="0">
              <a:spAutoFit/>
            </a:bodyPr>
            <a:lstStyle/>
            <a:p>
              <a:r>
                <a:rPr lang="en-US" sz="1200" dirty="0"/>
                <a:t>AI programs are able to </a:t>
              </a:r>
            </a:p>
            <a:p>
              <a:r>
                <a:rPr lang="en-US" sz="1200" dirty="0"/>
                <a:t>solve only trivial “toy”</a:t>
              </a:r>
            </a:p>
            <a:p>
              <a:r>
                <a:rPr lang="en-US" sz="1200" dirty="0"/>
                <a:t>problems but hardly any</a:t>
              </a:r>
            </a:p>
            <a:p>
              <a:r>
                <a:rPr lang="en-US" sz="1200" dirty="0"/>
                <a:t>practical ones. Into </a:t>
              </a:r>
            </a:p>
            <a:p>
              <a:r>
                <a:rPr lang="en-US" sz="1200" dirty="0"/>
                <a:t>“AI winter”</a:t>
              </a:r>
            </a:p>
          </p:txBody>
        </p:sp>
        <p:sp>
          <p:nvSpPr>
            <p:cNvPr id="54" name="TextBox 53"/>
            <p:cNvSpPr txBox="1"/>
            <p:nvPr/>
          </p:nvSpPr>
          <p:spPr>
            <a:xfrm>
              <a:off x="5594846" y="4218970"/>
              <a:ext cx="1586845" cy="461665"/>
            </a:xfrm>
            <a:prstGeom prst="rect">
              <a:avLst/>
            </a:prstGeom>
            <a:noFill/>
          </p:spPr>
          <p:txBody>
            <a:bodyPr wrap="none" rtlCol="0">
              <a:spAutoFit/>
            </a:bodyPr>
            <a:lstStyle/>
            <a:p>
              <a:r>
                <a:rPr lang="en-US" sz="1200" b="1" dirty="0"/>
                <a:t>The age of knowledge</a:t>
              </a:r>
            </a:p>
            <a:p>
              <a:r>
                <a:rPr lang="en-US" sz="1200" b="1" dirty="0"/>
                <a:t>acquisition</a:t>
              </a:r>
            </a:p>
          </p:txBody>
        </p:sp>
        <p:sp>
          <p:nvSpPr>
            <p:cNvPr id="55" name="TextBox 54"/>
            <p:cNvSpPr txBox="1"/>
            <p:nvPr/>
          </p:nvSpPr>
          <p:spPr>
            <a:xfrm>
              <a:off x="5724603" y="4733705"/>
              <a:ext cx="1462580" cy="276999"/>
            </a:xfrm>
            <a:prstGeom prst="rect">
              <a:avLst/>
            </a:prstGeom>
            <a:noFill/>
          </p:spPr>
          <p:txBody>
            <a:bodyPr wrap="none" rtlCol="0">
              <a:spAutoFit/>
            </a:bodyPr>
            <a:lstStyle/>
            <a:p>
              <a:r>
                <a:rPr lang="en-US" sz="1200" dirty="0"/>
                <a:t>The second AI boom</a:t>
              </a:r>
            </a:p>
          </p:txBody>
        </p:sp>
        <p:sp>
          <p:nvSpPr>
            <p:cNvPr id="56" name="TextBox 55"/>
            <p:cNvSpPr txBox="1"/>
            <p:nvPr/>
          </p:nvSpPr>
          <p:spPr>
            <a:xfrm>
              <a:off x="5587185" y="5034380"/>
              <a:ext cx="1646733" cy="1200329"/>
            </a:xfrm>
            <a:prstGeom prst="rect">
              <a:avLst/>
            </a:prstGeom>
            <a:noFill/>
          </p:spPr>
          <p:txBody>
            <a:bodyPr wrap="none" rtlCol="0">
              <a:spAutoFit/>
            </a:bodyPr>
            <a:lstStyle/>
            <a:p>
              <a:r>
                <a:rPr lang="en-US" sz="1200" dirty="0"/>
                <a:t>Researchers tried to </a:t>
              </a:r>
            </a:p>
            <a:p>
              <a:r>
                <a:rPr lang="en-US" sz="1200" dirty="0"/>
                <a:t>teach machines the</a:t>
              </a:r>
            </a:p>
            <a:p>
              <a:r>
                <a:rPr lang="en-US" sz="1200" dirty="0"/>
                <a:t>knowledge of experts,</a:t>
              </a:r>
            </a:p>
            <a:p>
              <a:r>
                <a:rPr lang="en-US" sz="1200" dirty="0"/>
                <a:t>which turned out to be</a:t>
              </a:r>
            </a:p>
            <a:p>
              <a:r>
                <a:rPr lang="en-US" sz="1200" dirty="0"/>
                <a:t>extremely difficult. Into</a:t>
              </a:r>
            </a:p>
            <a:p>
              <a:r>
                <a:rPr lang="en-US" sz="1200" dirty="0"/>
                <a:t>“AI winter” again</a:t>
              </a:r>
            </a:p>
          </p:txBody>
        </p:sp>
        <p:sp>
          <p:nvSpPr>
            <p:cNvPr id="57" name="TextBox 56"/>
            <p:cNvSpPr txBox="1"/>
            <p:nvPr/>
          </p:nvSpPr>
          <p:spPr>
            <a:xfrm>
              <a:off x="9958635" y="4218970"/>
              <a:ext cx="1300356" cy="461665"/>
            </a:xfrm>
            <a:prstGeom prst="rect">
              <a:avLst/>
            </a:prstGeom>
            <a:noFill/>
          </p:spPr>
          <p:txBody>
            <a:bodyPr wrap="none" rtlCol="0">
              <a:spAutoFit/>
            </a:bodyPr>
            <a:lstStyle/>
            <a:p>
              <a:r>
                <a:rPr lang="en-US" sz="1200" b="1" dirty="0"/>
                <a:t>The age of </a:t>
              </a:r>
            </a:p>
            <a:p>
              <a:r>
                <a:rPr lang="en-US" sz="1200" b="1" dirty="0"/>
                <a:t>Machine learning</a:t>
              </a:r>
            </a:p>
          </p:txBody>
        </p:sp>
        <p:sp>
          <p:nvSpPr>
            <p:cNvPr id="58" name="TextBox 57"/>
            <p:cNvSpPr txBox="1"/>
            <p:nvPr/>
          </p:nvSpPr>
          <p:spPr>
            <a:xfrm>
              <a:off x="10090838" y="4744722"/>
              <a:ext cx="1315873" cy="276999"/>
            </a:xfrm>
            <a:prstGeom prst="rect">
              <a:avLst/>
            </a:prstGeom>
            <a:noFill/>
          </p:spPr>
          <p:txBody>
            <a:bodyPr wrap="none" rtlCol="0">
              <a:spAutoFit/>
            </a:bodyPr>
            <a:lstStyle/>
            <a:p>
              <a:r>
                <a:rPr lang="en-US" sz="1200" dirty="0"/>
                <a:t>The third AI boom</a:t>
              </a:r>
            </a:p>
          </p:txBody>
        </p:sp>
        <p:sp>
          <p:nvSpPr>
            <p:cNvPr id="59" name="TextBox 58"/>
            <p:cNvSpPr txBox="1"/>
            <p:nvPr/>
          </p:nvSpPr>
          <p:spPr>
            <a:xfrm>
              <a:off x="9985154" y="5034380"/>
              <a:ext cx="1554015" cy="1015663"/>
            </a:xfrm>
            <a:prstGeom prst="rect">
              <a:avLst/>
            </a:prstGeom>
            <a:noFill/>
          </p:spPr>
          <p:txBody>
            <a:bodyPr wrap="none" rtlCol="0">
              <a:spAutoFit/>
            </a:bodyPr>
            <a:lstStyle/>
            <a:p>
              <a:r>
                <a:rPr lang="en-US" sz="1200" dirty="0"/>
                <a:t>Into the age where</a:t>
              </a:r>
            </a:p>
            <a:p>
              <a:r>
                <a:rPr lang="en-US" sz="1200" dirty="0"/>
                <a:t>computers acquire</a:t>
              </a:r>
            </a:p>
            <a:p>
              <a:r>
                <a:rPr lang="en-US" sz="1200" dirty="0"/>
                <a:t>knowledge from data,</a:t>
              </a:r>
            </a:p>
            <a:p>
              <a:r>
                <a:rPr lang="en-US" sz="1200" dirty="0"/>
                <a:t>not from humans</a:t>
              </a:r>
            </a:p>
            <a:p>
              <a:r>
                <a:rPr lang="en-US" sz="1200" dirty="0"/>
                <a:t>by machine learning</a:t>
              </a:r>
            </a:p>
          </p:txBody>
        </p:sp>
        <p:sp>
          <p:nvSpPr>
            <p:cNvPr id="61" name="Isosceles Triangle 60"/>
            <p:cNvSpPr/>
            <p:nvPr/>
          </p:nvSpPr>
          <p:spPr>
            <a:xfrm rot="5400000">
              <a:off x="3511670" y="4761369"/>
              <a:ext cx="276518" cy="200121"/>
            </a:xfrm>
            <a:prstGeom prst="triangle">
              <a:avLst/>
            </a:prstGeom>
            <a:solidFill>
              <a:srgbClr val="01F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67" name="Picture 66"/>
            <p:cNvPicPr>
              <a:picLocks noChangeAspect="1"/>
            </p:cNvPicPr>
            <p:nvPr/>
          </p:nvPicPr>
          <p:blipFill>
            <a:blip r:embed="rId4"/>
            <a:stretch>
              <a:fillRect/>
            </a:stretch>
          </p:blipFill>
          <p:spPr>
            <a:xfrm>
              <a:off x="2265675" y="2560062"/>
              <a:ext cx="615002" cy="608390"/>
            </a:xfrm>
            <a:prstGeom prst="rect">
              <a:avLst/>
            </a:prstGeom>
          </p:spPr>
        </p:pic>
        <p:sp>
          <p:nvSpPr>
            <p:cNvPr id="68" name="Oval 67"/>
            <p:cNvSpPr/>
            <p:nvPr/>
          </p:nvSpPr>
          <p:spPr>
            <a:xfrm>
              <a:off x="2159422" y="2483554"/>
              <a:ext cx="777871" cy="7778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7487570" y="1645115"/>
              <a:ext cx="777871" cy="7778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2700504" y="3439762"/>
              <a:ext cx="104360" cy="293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2421494" y="3316435"/>
              <a:ext cx="1142620" cy="461665"/>
            </a:xfrm>
            <a:prstGeom prst="rect">
              <a:avLst/>
            </a:prstGeom>
            <a:noFill/>
          </p:spPr>
          <p:txBody>
            <a:bodyPr wrap="none" rtlCol="0">
              <a:spAutoFit/>
            </a:bodyPr>
            <a:lstStyle/>
            <a:p>
              <a:r>
                <a:rPr lang="en-US" sz="1200" dirty="0"/>
                <a:t>Lisp is </a:t>
              </a:r>
            </a:p>
            <a:p>
              <a:r>
                <a:rPr lang="en-US" sz="1200" dirty="0"/>
                <a:t>Developed[‘58]</a:t>
              </a:r>
            </a:p>
          </p:txBody>
        </p:sp>
        <p:sp>
          <p:nvSpPr>
            <p:cNvPr id="84" name="TextBox 83"/>
            <p:cNvSpPr txBox="1"/>
            <p:nvPr/>
          </p:nvSpPr>
          <p:spPr>
            <a:xfrm>
              <a:off x="6172837" y="809496"/>
              <a:ext cx="2352375" cy="646331"/>
            </a:xfrm>
            <a:prstGeom prst="rect">
              <a:avLst/>
            </a:prstGeom>
            <a:noFill/>
          </p:spPr>
          <p:txBody>
            <a:bodyPr wrap="none" rtlCol="0">
              <a:spAutoFit/>
            </a:bodyPr>
            <a:lstStyle/>
            <a:p>
              <a:r>
                <a:rPr lang="en-US" sz="1200" dirty="0"/>
                <a:t>Big AI projects are established </a:t>
              </a:r>
            </a:p>
            <a:p>
              <a:r>
                <a:rPr lang="en-US" sz="1200" dirty="0"/>
                <a:t>(Japan’s ICOT (‘82), US’s MCC (‘83) </a:t>
              </a:r>
            </a:p>
            <a:p>
              <a:r>
                <a:rPr lang="en-US" sz="1200" dirty="0"/>
                <a:t>And UK’s </a:t>
              </a:r>
              <a:r>
                <a:rPr lang="en-US" sz="1200" dirty="0" err="1"/>
                <a:t>Alvey</a:t>
              </a:r>
              <a:r>
                <a:rPr lang="en-US" sz="1200" dirty="0"/>
                <a:t> (‘84))</a:t>
              </a:r>
            </a:p>
          </p:txBody>
        </p:sp>
        <p:sp>
          <p:nvSpPr>
            <p:cNvPr id="73" name="Oval 72"/>
            <p:cNvSpPr/>
            <p:nvPr/>
          </p:nvSpPr>
          <p:spPr>
            <a:xfrm>
              <a:off x="6373609" y="2991728"/>
              <a:ext cx="90199" cy="90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6435689" y="2903239"/>
              <a:ext cx="1878320" cy="461665"/>
            </a:xfrm>
            <a:prstGeom prst="rect">
              <a:avLst/>
            </a:prstGeom>
            <a:noFill/>
          </p:spPr>
          <p:txBody>
            <a:bodyPr wrap="square" rtlCol="0">
              <a:spAutoFit/>
            </a:bodyPr>
            <a:lstStyle/>
            <a:p>
              <a:r>
                <a:rPr lang="en-US" sz="1200" dirty="0"/>
                <a:t>Backpropagation algorithm is developed [‘86]</a:t>
              </a:r>
            </a:p>
          </p:txBody>
        </p:sp>
      </p:grpSp>
      <p:sp>
        <p:nvSpPr>
          <p:cNvPr id="76" name="Shape 560">
            <a:extLst>
              <a:ext uri="{FF2B5EF4-FFF2-40B4-BE49-F238E27FC236}">
                <a16:creationId xmlns:a16="http://schemas.microsoft.com/office/drawing/2014/main" xmlns="" id="{643745A9-8BB9-4FA0-B4AA-0B3539BDEC4D}"/>
              </a:ext>
            </a:extLst>
          </p:cNvPr>
          <p:cNvSpPr txBox="1">
            <a:spLocks/>
          </p:cNvSpPr>
          <p:nvPr/>
        </p:nvSpPr>
        <p:spPr>
          <a:xfrm>
            <a:off x="401857" y="117446"/>
            <a:ext cx="9046633" cy="465334"/>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rgbClr val="FF9900"/>
                </a:solidFill>
                <a:latin typeface="+mn-lt"/>
                <a:ea typeface="+mn-ea"/>
                <a:cs typeface="+mn-cs"/>
                <a:sym typeface="Arial"/>
              </a:rPr>
              <a:t>History</a:t>
            </a:r>
            <a:endParaRPr lang="en-US" sz="3200" b="1" dirty="0">
              <a:solidFill>
                <a:srgbClr val="FF9900"/>
              </a:solidFill>
              <a:latin typeface="+mn-lt"/>
              <a:ea typeface="+mn-ea"/>
              <a:cs typeface="+mn-cs"/>
            </a:endParaRPr>
          </a:p>
        </p:txBody>
      </p:sp>
    </p:spTree>
    <p:extLst>
      <p:ext uri="{BB962C8B-B14F-4D97-AF65-F5344CB8AC3E}">
        <p14:creationId xmlns:p14="http://schemas.microsoft.com/office/powerpoint/2010/main" val="872795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E33AA3E-B5E0-4092-850A-202F4A6FB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10" y="534012"/>
            <a:ext cx="4277338" cy="3077065"/>
          </a:xfrm>
          <a:prstGeom prst="rect">
            <a:avLst/>
          </a:prstGeom>
        </p:spPr>
      </p:pic>
      <p:pic>
        <p:nvPicPr>
          <p:cNvPr id="2050" name="Picture 2" descr="Image result for oil value">
            <a:extLst>
              <a:ext uri="{FF2B5EF4-FFF2-40B4-BE49-F238E27FC236}">
                <a16:creationId xmlns:a16="http://schemas.microsoft.com/office/drawing/2014/main" xmlns="" id="{501D95A0-5932-403C-8F0F-EBCEB4E6D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328" y="3906387"/>
            <a:ext cx="5143500" cy="2628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E1392AC2-FDEA-4E84-9A07-6E2D77A9A98A}"/>
              </a:ext>
            </a:extLst>
          </p:cNvPr>
          <p:cNvSpPr txBox="1"/>
          <p:nvPr/>
        </p:nvSpPr>
        <p:spPr>
          <a:xfrm>
            <a:off x="6400799" y="164680"/>
            <a:ext cx="4035104" cy="369332"/>
          </a:xfrm>
          <a:prstGeom prst="rect">
            <a:avLst/>
          </a:prstGeom>
          <a:noFill/>
        </p:spPr>
        <p:txBody>
          <a:bodyPr wrap="square" rtlCol="0">
            <a:spAutoFit/>
          </a:bodyPr>
          <a:lstStyle/>
          <a:p>
            <a:r>
              <a:rPr lang="en-US" dirty="0"/>
              <a:t>Oil value chain</a:t>
            </a:r>
          </a:p>
        </p:txBody>
      </p:sp>
      <p:pic>
        <p:nvPicPr>
          <p:cNvPr id="2054" name="Picture 6" descr="Related image">
            <a:extLst>
              <a:ext uri="{FF2B5EF4-FFF2-40B4-BE49-F238E27FC236}">
                <a16:creationId xmlns:a16="http://schemas.microsoft.com/office/drawing/2014/main" xmlns="" id="{57DB31AF-9EA0-450A-8BEB-9921BDC2BD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9797" y="534012"/>
            <a:ext cx="44958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743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Image result for data sources">
            <a:extLst>
              <a:ext uri="{FF2B5EF4-FFF2-40B4-BE49-F238E27FC236}">
                <a16:creationId xmlns:a16="http://schemas.microsoft.com/office/drawing/2014/main" xmlns="" id="{F4B35B52-8F98-4700-B03E-204C9E1E2D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2561"/>
            <a:ext cx="12192000" cy="66754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F3CE3952-9D3C-4373-9382-370A162C4CBF}"/>
              </a:ext>
            </a:extLst>
          </p:cNvPr>
          <p:cNvSpPr txBox="1"/>
          <p:nvPr/>
        </p:nvSpPr>
        <p:spPr>
          <a:xfrm>
            <a:off x="645952" y="368824"/>
            <a:ext cx="2193620" cy="369332"/>
          </a:xfrm>
          <a:prstGeom prst="rect">
            <a:avLst/>
          </a:prstGeom>
          <a:noFill/>
        </p:spPr>
        <p:txBody>
          <a:bodyPr wrap="square" rtlCol="0">
            <a:spAutoFit/>
          </a:bodyPr>
          <a:lstStyle/>
          <a:p>
            <a:r>
              <a:rPr lang="en-US" dirty="0"/>
              <a:t>Data Source</a:t>
            </a:r>
          </a:p>
        </p:txBody>
      </p:sp>
      <p:pic>
        <p:nvPicPr>
          <p:cNvPr id="3076" name="Picture 4" descr="Image result for data sources">
            <a:extLst>
              <a:ext uri="{FF2B5EF4-FFF2-40B4-BE49-F238E27FC236}">
                <a16:creationId xmlns:a16="http://schemas.microsoft.com/office/drawing/2014/main" xmlns="" id="{315136BF-9D47-4B28-9E49-D61D3FCEC6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9070" y="5566687"/>
            <a:ext cx="1795245" cy="11087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data sources">
            <a:extLst>
              <a:ext uri="{FF2B5EF4-FFF2-40B4-BE49-F238E27FC236}">
                <a16:creationId xmlns:a16="http://schemas.microsoft.com/office/drawing/2014/main" xmlns="" id="{9FACDAE5-AD29-4C41-AEB2-3C1F53B816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29" y="5545192"/>
            <a:ext cx="3975490" cy="1428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577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QuickStarter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Web748B</Template>
  <TotalTime>277</TotalTime>
  <Words>1004</Words>
  <Application>Microsoft Office PowerPoint</Application>
  <PresentationFormat>Widescreen</PresentationFormat>
  <Paragraphs>151</Paragraphs>
  <Slides>27</Slides>
  <Notes>4</Notes>
  <HiddenSlides>2</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Calibri</vt:lpstr>
      <vt:lpstr>Calibri Light</vt:lpstr>
      <vt:lpstr>Segoe UI</vt:lpstr>
      <vt:lpstr>Segoe UI Light</vt:lpstr>
      <vt:lpstr>Segoe UI Semibold</vt:lpstr>
      <vt:lpstr>Segoe UI Semilight</vt:lpstr>
      <vt:lpstr>Office Theme</vt:lpstr>
      <vt:lpstr>QuickStarter Theme</vt:lpstr>
      <vt:lpstr>PATH TO AI</vt:lpstr>
      <vt:lpstr>Related topics to research</vt:lpstr>
      <vt:lpstr>PowerPoint Presentation</vt:lpstr>
      <vt:lpstr>AI</vt:lpstr>
      <vt:lpstr>What is Intelligence?</vt:lpstr>
      <vt:lpstr>What is Artificial Intelligence?</vt:lpstr>
      <vt:lpstr>PowerPoint Presentation</vt:lpstr>
      <vt:lpstr>PowerPoint Presentation</vt:lpstr>
      <vt:lpstr>PowerPoint Presentation</vt:lpstr>
      <vt:lpstr>Data looks like:</vt:lpstr>
      <vt:lpstr>PowerPoint Presentation</vt:lpstr>
      <vt:lpstr>Data Products </vt:lpstr>
      <vt:lpstr>AI within you</vt:lpstr>
      <vt:lpstr>Brain is most advance AI which exist in this world till date:</vt:lpstr>
      <vt:lpstr>PowerPoint Presentation</vt:lpstr>
      <vt:lpstr>PowerPoint Presentation</vt:lpstr>
      <vt:lpstr>PowerPoint Presentation</vt:lpstr>
      <vt:lpstr>Contents</vt:lpstr>
      <vt:lpstr>Definition and usage</vt:lpstr>
      <vt:lpstr>Science, engineering and technology</vt:lpstr>
      <vt:lpstr>History</vt:lpstr>
      <vt:lpstr>Philosophy</vt:lpstr>
      <vt:lpstr>Competitiveness</vt:lpstr>
      <vt:lpstr>Other animal species</vt:lpstr>
      <vt:lpstr>Future technology</vt:lpstr>
      <vt:lpstr>"Insert an interesting quote here from the notes below"</vt:lpstr>
      <vt:lpstr>Works cited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PATH TO AI</dc:title>
  <dc:creator>Pal, Ashish (SHS TE DC IND AT IS EUN)</dc:creator>
  <cp:keywords>C_Unrestricted</cp:keywords>
  <cp:lastModifiedBy>Ashish's Lenovo</cp:lastModifiedBy>
  <cp:revision>123</cp:revision>
  <dcterms:created xsi:type="dcterms:W3CDTF">2019-12-12T06:34:25Z</dcterms:created>
  <dcterms:modified xsi:type="dcterms:W3CDTF">2020-01-13T16:04:19Z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Confidentiality">
    <vt:lpwstr>Unrestricted</vt:lpwstr>
  </property>
  <property fmtid="{D5CDD505-2E9C-101B-9397-08002B2CF9AE}" pid="3" name="sodocoClasLang">
    <vt:lpwstr>Unrestricted</vt:lpwstr>
  </property>
  <property fmtid="{D5CDD505-2E9C-101B-9397-08002B2CF9AE}" pid="4" name="sodocoClasLangId">
    <vt:i4>0</vt:i4>
  </property>
  <property fmtid="{D5CDD505-2E9C-101B-9397-08002B2CF9AE}" pid="5" name="sodocoClasId">
    <vt:i4>0</vt:i4>
  </property>
</Properties>
</file>